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73" r:id="rId2"/>
    <p:sldId id="294" r:id="rId3"/>
    <p:sldId id="296" r:id="rId4"/>
    <p:sldId id="298" r:id="rId5"/>
    <p:sldId id="317" r:id="rId6"/>
    <p:sldId id="318" r:id="rId7"/>
    <p:sldId id="287" r:id="rId8"/>
    <p:sldId id="302" r:id="rId9"/>
    <p:sldId id="290" r:id="rId10"/>
    <p:sldId id="300" r:id="rId11"/>
    <p:sldId id="271" r:id="rId12"/>
    <p:sldId id="319" r:id="rId13"/>
    <p:sldId id="276" r:id="rId14"/>
    <p:sldId id="277" r:id="rId15"/>
    <p:sldId id="269" r:id="rId16"/>
    <p:sldId id="289" r:id="rId17"/>
    <p:sldId id="272" r:id="rId18"/>
    <p:sldId id="274" r:id="rId19"/>
    <p:sldId id="292" r:id="rId20"/>
    <p:sldId id="267" r:id="rId21"/>
    <p:sldId id="315" r:id="rId22"/>
    <p:sldId id="285" r:id="rId23"/>
    <p:sldId id="278" r:id="rId24"/>
    <p:sldId id="279" r:id="rId25"/>
    <p:sldId id="284" r:id="rId26"/>
    <p:sldId id="311" r:id="rId27"/>
    <p:sldId id="313" r:id="rId28"/>
    <p:sldId id="258" r:id="rId29"/>
    <p:sldId id="259" r:id="rId30"/>
    <p:sldId id="260" r:id="rId31"/>
    <p:sldId id="261" r:id="rId32"/>
    <p:sldId id="264" r:id="rId33"/>
    <p:sldId id="268" r:id="rId34"/>
    <p:sldId id="304" r:id="rId35"/>
    <p:sldId id="306" r:id="rId36"/>
    <p:sldId id="328" r:id="rId37"/>
    <p:sldId id="329" r:id="rId38"/>
    <p:sldId id="307" r:id="rId39"/>
    <p:sldId id="323" r:id="rId40"/>
    <p:sldId id="309" r:id="rId41"/>
    <p:sldId id="324" r:id="rId42"/>
    <p:sldId id="320" r:id="rId43"/>
    <p:sldId id="326" r:id="rId44"/>
    <p:sldId id="327" r:id="rId45"/>
    <p:sldId id="321" r:id="rId46"/>
    <p:sldId id="322" r:id="rId47"/>
    <p:sldId id="316" r:id="rId48"/>
    <p:sldId id="275"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D61"/>
    <a:srgbClr val="582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92" autoAdjust="0"/>
    <p:restoredTop sz="94660"/>
  </p:normalViewPr>
  <p:slideViewPr>
    <p:cSldViewPr>
      <p:cViewPr>
        <p:scale>
          <a:sx n="93" d="100"/>
          <a:sy n="93" d="100"/>
        </p:scale>
        <p:origin x="-71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19288961135263857"/>
          <c:w val="0.61686396316932524"/>
          <c:h val="0.77011325307841594"/>
        </c:manualLayout>
      </c:layout>
      <c:pie3DChart>
        <c:varyColors val="1"/>
        <c:ser>
          <c:idx val="0"/>
          <c:order val="0"/>
          <c:tx>
            <c:strRef>
              <c:f>工作表1!$B$1</c:f>
              <c:strCache>
                <c:ptCount val="1"/>
                <c:pt idx="0">
                  <c:v>違法件數</c:v>
                </c:pt>
              </c:strCache>
            </c:strRef>
          </c:tx>
          <c:dPt>
            <c:idx val="3"/>
            <c:bubble3D val="0"/>
            <c:explosion val="7"/>
          </c:dPt>
          <c:cat>
            <c:strRef>
              <c:f>工作表1!$A$2:$A$5</c:f>
              <c:strCache>
                <c:ptCount val="4"/>
                <c:pt idx="0">
                  <c:v>超時加班</c:v>
                </c:pt>
                <c:pt idx="1">
                  <c:v>未依法給加班費</c:v>
                </c:pt>
                <c:pt idx="2">
                  <c:v>連續7日以上工作</c:v>
                </c:pt>
                <c:pt idx="3">
                  <c:v>其它</c:v>
                </c:pt>
              </c:strCache>
            </c:strRef>
          </c:cat>
          <c:val>
            <c:numRef>
              <c:f>工作表1!$B$2:$B$5</c:f>
              <c:numCache>
                <c:formatCode>General</c:formatCode>
                <c:ptCount val="4"/>
                <c:pt idx="0">
                  <c:v>279</c:v>
                </c:pt>
                <c:pt idx="1">
                  <c:v>216</c:v>
                </c:pt>
                <c:pt idx="2">
                  <c:v>197</c:v>
                </c:pt>
                <c:pt idx="3">
                  <c:v>448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360467165782583"/>
          <c:y val="4.0891805354226658E-2"/>
          <c:w val="0.30502929828011244"/>
          <c:h val="0.38873993100790838"/>
        </c:manualLayout>
      </c:layout>
      <c:overlay val="0"/>
    </c:legend>
    <c:plotVisOnly val="1"/>
    <c:dispBlanksAs val="gap"/>
    <c:showDLblsOverMax val="0"/>
  </c:chart>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D1112-9BD8-4126-B890-EB003ED460E8}" type="datetimeFigureOut">
              <a:rPr lang="zh-TW" altLang="en-US" smtClean="0"/>
              <a:t>2014/10/27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45C48-0709-4DDC-A5EB-533B06F73E21}" type="slidenum">
              <a:rPr lang="zh-TW" altLang="en-US" smtClean="0"/>
              <a:t>‹#›</a:t>
            </a:fld>
            <a:endParaRPr lang="zh-TW" altLang="en-US"/>
          </a:p>
        </p:txBody>
      </p:sp>
    </p:spTree>
    <p:extLst>
      <p:ext uri="{BB962C8B-B14F-4D97-AF65-F5344CB8AC3E}">
        <p14:creationId xmlns:p14="http://schemas.microsoft.com/office/powerpoint/2010/main" val="87646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1A7F3436-5A16-475B-BE87-34BBD0285AAF}" type="slidenum">
              <a:rPr lang="en-US" altLang="zh-TW" smtClean="0">
                <a:latin typeface="Arial" charset="0"/>
              </a:rPr>
              <a:pPr eaLnBrk="1" hangingPunct="1"/>
              <a:t>3</a:t>
            </a:fld>
            <a:endParaRPr lang="en-US" altLang="zh-TW"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35179794-FB2E-4278-BCC0-8D6FC81ABAF4}" type="slidenum">
              <a:rPr lang="en-US" altLang="zh-TW" smtClean="0">
                <a:latin typeface="Arial" charset="0"/>
              </a:rPr>
              <a:pPr eaLnBrk="1" hangingPunct="1"/>
              <a:t>4</a:t>
            </a:fld>
            <a:endParaRPr lang="en-US" altLang="zh-TW"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5AD478D0-AB33-40F0-91B4-0D6187B466D4}" type="slidenum">
              <a:rPr lang="en-US" altLang="zh-TW" smtClean="0">
                <a:latin typeface="Arial" charset="0"/>
              </a:rPr>
              <a:pPr eaLnBrk="1" hangingPunct="1"/>
              <a:t>7</a:t>
            </a:fld>
            <a:endParaRPr lang="en-US" altLang="zh-TW"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5AD478D0-AB33-40F0-91B4-0D6187B466D4}" type="slidenum">
              <a:rPr lang="en-US" altLang="zh-TW" smtClean="0">
                <a:latin typeface="Arial" charset="0"/>
              </a:rPr>
              <a:pPr eaLnBrk="1" hangingPunct="1"/>
              <a:t>8</a:t>
            </a:fld>
            <a:endParaRPr lang="en-US" altLang="zh-TW"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445C48-0709-4DDC-A5EB-533B06F73E21}" type="slidenum">
              <a:rPr lang="zh-TW" altLang="en-US" smtClean="0"/>
              <a:t>13</a:t>
            </a:fld>
            <a:endParaRPr lang="zh-TW" altLang="en-US"/>
          </a:p>
        </p:txBody>
      </p:sp>
    </p:spTree>
    <p:extLst>
      <p:ext uri="{BB962C8B-B14F-4D97-AF65-F5344CB8AC3E}">
        <p14:creationId xmlns:p14="http://schemas.microsoft.com/office/powerpoint/2010/main" val="37509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F8CDC00C-89E7-444C-AF9D-91CB3550BFA1}" type="slidenum">
              <a:rPr lang="en-US" altLang="zh-TW" smtClean="0">
                <a:latin typeface="Arial" charset="0"/>
              </a:rPr>
              <a:pPr eaLnBrk="1" hangingPunct="1"/>
              <a:t>16</a:t>
            </a:fld>
            <a:endParaRPr lang="en-US" altLang="zh-TW"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fld id="{23548B70-12B2-4792-A839-3F9179479DCA}" type="slidenum">
              <a:rPr lang="en-US" altLang="zh-TW" smtClean="0">
                <a:latin typeface="Arial" charset="0"/>
              </a:rPr>
              <a:pPr eaLnBrk="1" hangingPunct="1"/>
              <a:t>19</a:t>
            </a:fld>
            <a:endParaRPr lang="en-US" altLang="zh-TW"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33049C-8C32-4693-AA5E-4B35A4B506A2}"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42913" y="103188"/>
            <a:ext cx="8243887" cy="13144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561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9"/>
          <p:cNvSpPr>
            <a:spLocks noGrp="1" noChangeArrowheads="1"/>
          </p:cNvSpPr>
          <p:nvPr>
            <p:ph type="sldNum" sz="quarter" idx="12"/>
          </p:nvPr>
        </p:nvSpPr>
        <p:spPr>
          <a:ln/>
        </p:spPr>
        <p:txBody>
          <a:bodyPr/>
          <a:lstStyle>
            <a:lvl1pPr>
              <a:defRPr/>
            </a:lvl1pPr>
          </a:lstStyle>
          <a:p>
            <a:pPr>
              <a:defRPr/>
            </a:pPr>
            <a:fld id="{015C91A0-A912-420C-9E69-9BB427B50871}" type="slidenum">
              <a:rPr lang="en-US" altLang="zh-TW"/>
              <a:pPr>
                <a:defRPr/>
              </a:pPr>
              <a:t>‹#›</a:t>
            </a:fld>
            <a:endParaRPr lang="en-US" altLang="zh-TW"/>
          </a:p>
        </p:txBody>
      </p:sp>
    </p:spTree>
    <p:extLst>
      <p:ext uri="{BB962C8B-B14F-4D97-AF65-F5344CB8AC3E}">
        <p14:creationId xmlns:p14="http://schemas.microsoft.com/office/powerpoint/2010/main" val="465242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9"/>
          <p:cNvSpPr>
            <a:spLocks noGrp="1" noChangeArrowheads="1"/>
          </p:cNvSpPr>
          <p:nvPr>
            <p:ph type="sldNum" sz="quarter" idx="12"/>
          </p:nvPr>
        </p:nvSpPr>
        <p:spPr>
          <a:ln/>
        </p:spPr>
        <p:txBody>
          <a:bodyPr/>
          <a:lstStyle>
            <a:lvl1pPr>
              <a:defRPr/>
            </a:lvl1pPr>
          </a:lstStyle>
          <a:p>
            <a:pPr>
              <a:defRPr/>
            </a:pPr>
            <a:fld id="{59FA2CA6-B1B5-4BCE-AC57-076016DF1362}" type="slidenum">
              <a:rPr lang="en-US" altLang="zh-TW"/>
              <a:pPr>
                <a:defRPr/>
              </a:pPr>
              <a:t>‹#›</a:t>
            </a:fld>
            <a:endParaRPr lang="en-US" altLang="zh-TW"/>
          </a:p>
        </p:txBody>
      </p:sp>
    </p:spTree>
    <p:extLst>
      <p:ext uri="{BB962C8B-B14F-4D97-AF65-F5344CB8AC3E}">
        <p14:creationId xmlns:p14="http://schemas.microsoft.com/office/powerpoint/2010/main" val="356997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33049C-8C32-4693-AA5E-4B35A4B506A2}"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33049C-8C32-4693-AA5E-4B35A4B506A2}"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033049C-8C32-4693-AA5E-4B35A4B506A2}"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33049C-8C32-4693-AA5E-4B35A4B506A2}"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CEBBBDB-651E-4B11-9A2C-A9A19E92CE27}" type="datetimeFigureOut">
              <a:rPr lang="zh-TW" altLang="en-US" smtClean="0"/>
              <a:t>2014/10/27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033049C-8C32-4693-AA5E-4B35A4B506A2}"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EBBBDB-651E-4B11-9A2C-A9A19E92CE27}" type="datetimeFigureOut">
              <a:rPr lang="zh-TW" altLang="en-US" smtClean="0"/>
              <a:t>2014/10/27</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033049C-8C32-4693-AA5E-4B35A4B506A2}"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77072"/>
            <a:ext cx="8136904" cy="1143000"/>
          </a:xfrm>
        </p:spPr>
        <p:txBody>
          <a:bodyPr/>
          <a:lstStyle/>
          <a:p>
            <a:pPr marL="0" indent="0">
              <a:buNone/>
            </a:pPr>
            <a:r>
              <a:rPr lang="zh-TW" altLang="en-US" sz="5400" dirty="0" smtClean="0">
                <a:solidFill>
                  <a:srgbClr val="58267E"/>
                </a:solidFill>
              </a:rPr>
              <a:t>勞動條件實務與檢查概況</a:t>
            </a:r>
            <a:endParaRPr lang="zh-TW" altLang="en-US" sz="5400" dirty="0">
              <a:solidFill>
                <a:srgbClr val="58267E"/>
              </a:solidFill>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136904" cy="269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43608" y="5373216"/>
            <a:ext cx="4572000" cy="954107"/>
          </a:xfrm>
          <a:prstGeom prst="rect">
            <a:avLst/>
          </a:prstGeom>
        </p:spPr>
        <p:txBody>
          <a:bodyPr>
            <a:spAutoFit/>
          </a:bodyPr>
          <a:lstStyle/>
          <a:p>
            <a:r>
              <a:rPr lang="zh-TW" altLang="en-US" sz="2800" b="1" dirty="0" smtClean="0">
                <a:latin typeface="標楷體" pitchFamily="65" charset="-120"/>
                <a:ea typeface="標楷體" pitchFamily="65" charset="-120"/>
              </a:rPr>
              <a:t>報告人：周賢平</a:t>
            </a:r>
          </a:p>
          <a:p>
            <a:r>
              <a:rPr lang="en-US" altLang="zh-TW" sz="2800" b="1" dirty="0" smtClean="0">
                <a:latin typeface="標楷體" pitchFamily="65" charset="-120"/>
                <a:ea typeface="標楷體" pitchFamily="65" charset="-120"/>
              </a:rPr>
              <a:t>103</a:t>
            </a:r>
            <a:r>
              <a:rPr lang="zh-TW" altLang="en-US" sz="2800" b="1" dirty="0" smtClean="0">
                <a:latin typeface="標楷體" pitchFamily="65" charset="-120"/>
                <a:ea typeface="標楷體" pitchFamily="65" charset="-120"/>
              </a:rPr>
              <a:t>年</a:t>
            </a:r>
            <a:r>
              <a:rPr lang="en-US" altLang="zh-TW" sz="2800" b="1" dirty="0" smtClean="0">
                <a:latin typeface="標楷體" pitchFamily="65" charset="-120"/>
                <a:ea typeface="標楷體" pitchFamily="65" charset="-120"/>
              </a:rPr>
              <a:t>10</a:t>
            </a:r>
            <a:r>
              <a:rPr lang="zh-TW" altLang="en-US" sz="2800" b="1" dirty="0" smtClean="0">
                <a:latin typeface="標楷體" pitchFamily="65" charset="-120"/>
                <a:ea typeface="標楷體" pitchFamily="65" charset="-120"/>
              </a:rPr>
              <a:t>月</a:t>
            </a:r>
            <a:endParaRPr lang="zh-TW" altLang="en-US" sz="2800" b="1" dirty="0">
              <a:latin typeface="標楷體" pitchFamily="65" charset="-120"/>
              <a:ea typeface="標楷體" pitchFamily="65" charset="-120"/>
            </a:endParaRPr>
          </a:p>
        </p:txBody>
      </p:sp>
    </p:spTree>
    <p:extLst>
      <p:ext uri="{BB962C8B-B14F-4D97-AF65-F5344CB8AC3E}">
        <p14:creationId xmlns:p14="http://schemas.microsoft.com/office/powerpoint/2010/main" val="218860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04664"/>
            <a:ext cx="7020272" cy="1008112"/>
          </a:xfrm>
        </p:spPr>
        <p:txBody>
          <a:bodyPr/>
          <a:lstStyle/>
          <a:p>
            <a:r>
              <a:rPr lang="zh-TW" altLang="en-US" sz="6000" dirty="0" smtClean="0">
                <a:solidFill>
                  <a:schemeClr val="accent6">
                    <a:lumMod val="50000"/>
                  </a:schemeClr>
                </a:solidFill>
              </a:rPr>
              <a:t>工作時間之認定</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1331640" y="1484784"/>
            <a:ext cx="6212160" cy="4824536"/>
          </a:xfrm>
        </p:spPr>
        <p:txBody>
          <a:bodyPr>
            <a:noAutofit/>
          </a:bodyPr>
          <a:lstStyle/>
          <a:p>
            <a:r>
              <a:rPr lang="zh-TW" altLang="en-US" sz="3600" b="1" dirty="0" smtClean="0"/>
              <a:t>休息時間</a:t>
            </a:r>
            <a:r>
              <a:rPr lang="en-US" altLang="zh-TW" sz="3600" b="1" dirty="0" smtClean="0"/>
              <a:t>(</a:t>
            </a:r>
            <a:r>
              <a:rPr lang="zh-TW" altLang="en-US" sz="2800" b="1" dirty="0"/>
              <a:t>高溫、異常氣壓、高架、精密</a:t>
            </a:r>
            <a:r>
              <a:rPr lang="zh-TW" altLang="en-US" sz="2800" b="1" dirty="0" smtClean="0"/>
              <a:t>、重體力等作業</a:t>
            </a:r>
            <a:r>
              <a:rPr lang="en-US" altLang="zh-TW" sz="3600" b="1" dirty="0" smtClean="0"/>
              <a:t>)</a:t>
            </a:r>
            <a:endParaRPr lang="zh-TW" altLang="en-US" sz="3600" b="1" dirty="0"/>
          </a:p>
          <a:p>
            <a:r>
              <a:rPr lang="zh-TW" altLang="en-US" sz="3600" b="1" dirty="0"/>
              <a:t>教育訓練</a:t>
            </a:r>
            <a:endParaRPr lang="en-US" altLang="zh-TW" sz="3600" b="1" dirty="0" smtClean="0"/>
          </a:p>
          <a:p>
            <a:r>
              <a:rPr lang="zh-TW" altLang="en-US" sz="3600" b="1" dirty="0"/>
              <a:t>早</a:t>
            </a:r>
            <a:r>
              <a:rPr lang="zh-TW" altLang="en-US" sz="3600" b="1" dirty="0" smtClean="0"/>
              <a:t>會</a:t>
            </a:r>
            <a:endParaRPr lang="en-US" altLang="zh-TW" sz="3600" b="1" dirty="0" smtClean="0"/>
          </a:p>
          <a:p>
            <a:r>
              <a:rPr lang="zh-TW" altLang="en-US" sz="3600" b="1" dirty="0"/>
              <a:t>出差</a:t>
            </a:r>
            <a:r>
              <a:rPr lang="zh-TW" altLang="en-US" sz="3600" b="1" dirty="0" smtClean="0"/>
              <a:t>時間</a:t>
            </a:r>
            <a:endParaRPr lang="en-US" altLang="zh-TW" sz="3600" b="1" dirty="0" smtClean="0"/>
          </a:p>
          <a:p>
            <a:r>
              <a:rPr lang="zh-TW" altLang="en-US" sz="3600" b="1" dirty="0" smtClean="0"/>
              <a:t>準備與整理時間</a:t>
            </a:r>
            <a:endParaRPr lang="en-US" altLang="zh-TW" sz="3600" b="1" dirty="0" smtClean="0"/>
          </a:p>
          <a:p>
            <a:pPr marL="45720" indent="0">
              <a:buNone/>
            </a:pPr>
            <a:r>
              <a:rPr lang="zh-TW" altLang="en-US" sz="3600" b="1" dirty="0" smtClean="0"/>
              <a:t>哪</a:t>
            </a:r>
            <a:r>
              <a:rPr lang="zh-TW" altLang="en-US" sz="3600" b="1" dirty="0"/>
              <a:t>一些屬工作時間</a:t>
            </a:r>
            <a:r>
              <a:rPr lang="en-US" altLang="zh-TW" sz="3600" b="1" dirty="0"/>
              <a:t>?</a:t>
            </a:r>
            <a:endParaRPr lang="zh-TW" altLang="en-US" sz="3600" b="1" dirty="0"/>
          </a:p>
        </p:txBody>
      </p:sp>
    </p:spTree>
    <p:extLst>
      <p:ext uri="{BB962C8B-B14F-4D97-AF65-F5344CB8AC3E}">
        <p14:creationId xmlns:p14="http://schemas.microsoft.com/office/powerpoint/2010/main" val="3521048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908720"/>
            <a:ext cx="7452320" cy="1143000"/>
          </a:xfrm>
        </p:spPr>
        <p:txBody>
          <a:bodyPr/>
          <a:lstStyle/>
          <a:p>
            <a:r>
              <a:rPr lang="zh-TW" altLang="en-US" sz="6000" dirty="0" smtClean="0">
                <a:solidFill>
                  <a:schemeClr val="accent6">
                    <a:lumMod val="50000"/>
                  </a:schemeClr>
                </a:solidFill>
              </a:rPr>
              <a:t>工作時間之認定</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1331640" y="2420888"/>
            <a:ext cx="6212160" cy="1785352"/>
          </a:xfrm>
        </p:spPr>
        <p:txBody>
          <a:bodyPr>
            <a:noAutofit/>
          </a:bodyPr>
          <a:lstStyle/>
          <a:p>
            <a:r>
              <a:rPr lang="zh-TW" altLang="en-US" sz="3600" b="1" dirty="0" smtClean="0"/>
              <a:t>備勤</a:t>
            </a:r>
            <a:endParaRPr lang="en-US" altLang="zh-TW" sz="3600" b="1" dirty="0" smtClean="0"/>
          </a:p>
          <a:p>
            <a:r>
              <a:rPr lang="zh-TW" altLang="en-US" sz="3600" b="1" dirty="0" smtClean="0"/>
              <a:t>待命</a:t>
            </a:r>
            <a:endParaRPr lang="en-US" altLang="zh-TW" sz="3600" b="1" dirty="0" smtClean="0"/>
          </a:p>
          <a:p>
            <a:r>
              <a:rPr lang="zh-TW" altLang="en-US" sz="3600" b="1" dirty="0" smtClean="0"/>
              <a:t>候傳</a:t>
            </a:r>
            <a:endParaRPr lang="en-US" altLang="zh-TW" sz="3600" b="1" dirty="0" smtClean="0"/>
          </a:p>
          <a:p>
            <a:r>
              <a:rPr lang="zh-TW" altLang="en-US" sz="3600" b="1" dirty="0"/>
              <a:t>值日</a:t>
            </a:r>
            <a:r>
              <a:rPr lang="zh-TW" altLang="en-US" sz="3600" b="1" dirty="0" smtClean="0"/>
              <a:t>值夜</a:t>
            </a:r>
            <a:endParaRPr lang="en-US" altLang="zh-TW" sz="3600" b="1" dirty="0" smtClean="0"/>
          </a:p>
          <a:p>
            <a:pPr marL="45720" indent="0">
              <a:buNone/>
            </a:pPr>
            <a:r>
              <a:rPr lang="zh-TW" altLang="en-US" sz="3600" b="1" dirty="0"/>
              <a:t>哪一些屬工作時間</a:t>
            </a:r>
            <a:r>
              <a:rPr lang="en-US" altLang="zh-TW" sz="3600" b="1" dirty="0"/>
              <a:t>?</a:t>
            </a:r>
            <a:endParaRPr lang="zh-TW" altLang="en-US" sz="3600" b="1" dirty="0"/>
          </a:p>
        </p:txBody>
      </p:sp>
    </p:spTree>
    <p:extLst>
      <p:ext uri="{BB962C8B-B14F-4D97-AF65-F5344CB8AC3E}">
        <p14:creationId xmlns:p14="http://schemas.microsoft.com/office/powerpoint/2010/main" val="108563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827584" y="404664"/>
            <a:ext cx="7200800" cy="1143000"/>
          </a:xfrm>
        </p:spPr>
        <p:txBody>
          <a:bodyPr/>
          <a:lstStyle/>
          <a:p>
            <a:pPr marL="0" indent="0" eaLnBrk="1" hangingPunct="1">
              <a:buNone/>
            </a:pPr>
            <a:r>
              <a:rPr lang="zh-TW" altLang="en-US" b="1" dirty="0" smtClean="0">
                <a:solidFill>
                  <a:srgbClr val="C00000"/>
                </a:solidFill>
                <a:latin typeface="新細明體" panose="02020500000000000000" pitchFamily="18" charset="-120"/>
                <a:ea typeface="新細明體" panose="02020500000000000000" pitchFamily="18" charset="-120"/>
              </a:rPr>
              <a:t>休息時間</a:t>
            </a:r>
            <a:r>
              <a:rPr lang="en-US" altLang="zh-TW" b="1" dirty="0" smtClean="0">
                <a:solidFill>
                  <a:srgbClr val="C00000"/>
                </a:solidFill>
                <a:latin typeface="新細明體" panose="02020500000000000000" pitchFamily="18" charset="-120"/>
                <a:ea typeface="新細明體" panose="02020500000000000000" pitchFamily="18" charset="-120"/>
              </a:rPr>
              <a:t>(</a:t>
            </a:r>
            <a:r>
              <a:rPr lang="zh-TW" altLang="en-US" b="1" dirty="0" smtClean="0">
                <a:solidFill>
                  <a:srgbClr val="C00000"/>
                </a:solidFill>
                <a:latin typeface="新細明體" panose="02020500000000000000" pitchFamily="18" charset="-120"/>
                <a:ea typeface="新細明體" panose="02020500000000000000" pitchFamily="18" charset="-120"/>
              </a:rPr>
              <a:t>兩出勤日之間</a:t>
            </a:r>
            <a:r>
              <a:rPr lang="en-US" altLang="zh-TW" b="1" dirty="0" smtClean="0">
                <a:solidFill>
                  <a:srgbClr val="C00000"/>
                </a:solidFill>
                <a:latin typeface="新細明體" panose="02020500000000000000" pitchFamily="18" charset="-120"/>
                <a:ea typeface="新細明體" panose="02020500000000000000" pitchFamily="18" charset="-120"/>
              </a:rPr>
              <a:t>)</a:t>
            </a:r>
          </a:p>
        </p:txBody>
      </p:sp>
      <p:sp>
        <p:nvSpPr>
          <p:cNvPr id="13315" name="Rectangle 3"/>
          <p:cNvSpPr>
            <a:spLocks noGrp="1" noRot="1" noChangeArrowheads="1"/>
          </p:cNvSpPr>
          <p:nvPr>
            <p:ph type="body" idx="4294967295"/>
          </p:nvPr>
        </p:nvSpPr>
        <p:spPr>
          <a:xfrm>
            <a:off x="611560" y="1412776"/>
            <a:ext cx="8208912" cy="4554215"/>
          </a:xfrm>
          <a:prstGeom prst="rect">
            <a:avLst/>
          </a:prstGeom>
        </p:spPr>
        <p:txBody>
          <a:bodyPr>
            <a:normAutofit lnSpcReduction="10000"/>
          </a:bodyPr>
          <a:lstStyle/>
          <a:p>
            <a:pPr marL="45720" indent="0" eaLnBrk="1" hangingPunct="1">
              <a:lnSpc>
                <a:spcPct val="90000"/>
              </a:lnSpc>
              <a:spcBef>
                <a:spcPct val="80000"/>
              </a:spcBef>
              <a:buNone/>
            </a:pPr>
            <a:r>
              <a:rPr lang="zh-TW" altLang="en-US" sz="3600" dirty="0" smtClean="0">
                <a:latin typeface="標楷體" pitchFamily="65" charset="-120"/>
                <a:ea typeface="標楷體" pitchFamily="65" charset="-120"/>
              </a:rPr>
              <a:t>工作班次更換時，應給予適當之休息時間；即可使勞工足以恢復原有體力所需之時間。休息時間之長短，應視工作繁重程度及勞工體能狀況由勞雇自行約定。</a:t>
            </a:r>
          </a:p>
          <a:p>
            <a:pPr marL="45720" indent="0" eaLnBrk="1" hangingPunct="1">
              <a:lnSpc>
                <a:spcPct val="90000"/>
              </a:lnSpc>
              <a:spcBef>
                <a:spcPct val="80000"/>
              </a:spcBef>
              <a:buNone/>
            </a:pPr>
            <a:r>
              <a:rPr lang="zh-TW" altLang="en-US" sz="3600" dirty="0" smtClean="0">
                <a:latin typeface="標楷體" pitchFamily="65" charset="-120"/>
                <a:ea typeface="標楷體" pitchFamily="65" charset="-120"/>
              </a:rPr>
              <a:t>因天災、事變或突發事件，依勞基法第</a:t>
            </a:r>
            <a:r>
              <a:rPr lang="en-US" altLang="zh-TW" sz="3600" dirty="0" smtClean="0">
                <a:latin typeface="標楷體" pitchFamily="65" charset="-120"/>
                <a:ea typeface="標楷體" pitchFamily="65" charset="-120"/>
              </a:rPr>
              <a:t>32</a:t>
            </a:r>
            <a:r>
              <a:rPr lang="zh-TW" altLang="en-US" sz="3600" dirty="0" smtClean="0">
                <a:latin typeface="標楷體" pitchFamily="65" charset="-120"/>
                <a:ea typeface="標楷體" pitchFamily="65" charset="-120"/>
              </a:rPr>
              <a:t>條第</a:t>
            </a:r>
            <a:r>
              <a:rPr lang="en-US" altLang="zh-TW" sz="3600" dirty="0" smtClean="0">
                <a:latin typeface="標楷體" pitchFamily="65" charset="-120"/>
                <a:ea typeface="標楷體" pitchFamily="65" charset="-120"/>
              </a:rPr>
              <a:t>3</a:t>
            </a:r>
            <a:r>
              <a:rPr lang="zh-TW" altLang="en-US" sz="3600" dirty="0" smtClean="0">
                <a:latin typeface="標楷體" pitchFamily="65" charset="-120"/>
                <a:ea typeface="標楷體" pitchFamily="65" charset="-120"/>
              </a:rPr>
              <a:t>項延長工時者，於工作終止後至再工作前，至少應有</a:t>
            </a:r>
            <a:r>
              <a:rPr lang="en-US" altLang="zh-TW" sz="3600" dirty="0" smtClean="0">
                <a:latin typeface="標楷體" pitchFamily="65" charset="-120"/>
                <a:ea typeface="標楷體" pitchFamily="65" charset="-120"/>
              </a:rPr>
              <a:t>12</a:t>
            </a:r>
            <a:r>
              <a:rPr lang="zh-TW" altLang="en-US" sz="3600" dirty="0" smtClean="0">
                <a:latin typeface="標楷體" pitchFamily="65" charset="-120"/>
                <a:ea typeface="標楷體" pitchFamily="65" charset="-120"/>
              </a:rPr>
              <a:t>小時之休息時間。</a:t>
            </a:r>
          </a:p>
          <a:p>
            <a:pPr eaLnBrk="1" hangingPunct="1">
              <a:lnSpc>
                <a:spcPct val="90000"/>
              </a:lnSpc>
            </a:pPr>
            <a:endParaRPr lang="en-US" altLang="zh-TW" sz="3600" dirty="0" smtClean="0">
              <a:latin typeface="標楷體" pitchFamily="65" charset="-120"/>
              <a:ea typeface="標楷體" pitchFamily="65" charset="-120"/>
            </a:endParaRPr>
          </a:p>
        </p:txBody>
      </p:sp>
    </p:spTree>
    <p:extLst>
      <p:ext uri="{BB962C8B-B14F-4D97-AF65-F5344CB8AC3E}">
        <p14:creationId xmlns:p14="http://schemas.microsoft.com/office/powerpoint/2010/main" val="381173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412776"/>
            <a:ext cx="6948264" cy="2232248"/>
          </a:xfrm>
        </p:spPr>
        <p:txBody>
          <a:bodyPr/>
          <a:lstStyle/>
          <a:p>
            <a:pPr marL="0" indent="0">
              <a:buNone/>
            </a:pPr>
            <a:r>
              <a:rPr lang="zh-TW" altLang="en-US" sz="4800" dirty="0"/>
              <a:t>天然災害</a:t>
            </a:r>
            <a:r>
              <a:rPr lang="en-US" altLang="zh-TW" sz="4800" dirty="0"/>
              <a:t>(</a:t>
            </a:r>
            <a:r>
              <a:rPr lang="zh-TW" altLang="en-US" sz="4800" dirty="0"/>
              <a:t>如颱風等</a:t>
            </a:r>
            <a:r>
              <a:rPr lang="en-US" altLang="zh-TW" sz="4800" dirty="0" smtClean="0"/>
              <a:t>)</a:t>
            </a:r>
            <a:br>
              <a:rPr lang="en-US" altLang="zh-TW" sz="4800" dirty="0" smtClean="0"/>
            </a:br>
            <a:r>
              <a:rPr lang="zh-TW" altLang="en-US" sz="4800" dirty="0" smtClean="0"/>
              <a:t>及</a:t>
            </a:r>
            <a:r>
              <a:rPr lang="zh-TW" altLang="en-US" sz="4800" dirty="0"/>
              <a:t>選舉</a:t>
            </a:r>
            <a:r>
              <a:rPr lang="zh-TW" altLang="en-US" sz="4800" dirty="0" smtClean="0"/>
              <a:t>時</a:t>
            </a:r>
            <a:r>
              <a:rPr lang="en-US" altLang="zh-TW" sz="4800" dirty="0" smtClean="0"/>
              <a:t/>
            </a:r>
            <a:br>
              <a:rPr lang="en-US" altLang="zh-TW" sz="4800" dirty="0" smtClean="0"/>
            </a:br>
            <a:r>
              <a:rPr lang="zh-TW" altLang="en-US" sz="4800" dirty="0" smtClean="0"/>
              <a:t>之</a:t>
            </a:r>
            <a:r>
              <a:rPr lang="zh-TW" altLang="en-US" sz="4800" dirty="0"/>
              <a:t>出勤原則</a:t>
            </a:r>
            <a:br>
              <a:rPr lang="zh-TW" altLang="en-US" sz="4800" dirty="0"/>
            </a:br>
            <a:r>
              <a:rPr lang="en-US" altLang="zh-TW" dirty="0" smtClean="0"/>
              <a:t/>
            </a:r>
            <a:br>
              <a:rPr lang="en-US" altLang="zh-TW" dirty="0" smtClean="0"/>
            </a:br>
            <a:r>
              <a:rPr lang="zh-TW" altLang="en-US" dirty="0" smtClean="0"/>
              <a:t>            </a:t>
            </a:r>
            <a:r>
              <a:rPr lang="zh-TW" altLang="en-US" sz="4800" dirty="0" smtClean="0">
                <a:solidFill>
                  <a:schemeClr val="accent6">
                    <a:lumMod val="50000"/>
                  </a:schemeClr>
                </a:solidFill>
              </a:rPr>
              <a:t>天然災害及選舉</a:t>
            </a:r>
            <a:r>
              <a:rPr lang="zh-TW" altLang="en-US" sz="4800" dirty="0">
                <a:solidFill>
                  <a:schemeClr val="accent6">
                    <a:lumMod val="50000"/>
                  </a:schemeClr>
                </a:solidFill>
              </a:rPr>
              <a:t>是假嗎</a:t>
            </a:r>
            <a:r>
              <a:rPr lang="en-US" altLang="zh-TW" dirty="0">
                <a:solidFill>
                  <a:schemeClr val="accent6">
                    <a:lumMod val="50000"/>
                  </a:schemeClr>
                </a:solidFill>
              </a:rPr>
              <a:t>?</a:t>
            </a:r>
            <a:r>
              <a:rPr lang="zh-TW" altLang="en-US" dirty="0">
                <a:solidFill>
                  <a:schemeClr val="accent6">
                    <a:lumMod val="50000"/>
                  </a:schemeClr>
                </a:solidFill>
              </a:rPr>
              <a:t/>
            </a:r>
            <a:br>
              <a:rPr lang="zh-TW" altLang="en-US" dirty="0">
                <a:solidFill>
                  <a:schemeClr val="accent6">
                    <a:lumMod val="50000"/>
                  </a:schemeClr>
                </a:solidFill>
              </a:rPr>
            </a:br>
            <a:endParaRPr lang="zh-TW" altLang="en-US" dirty="0">
              <a:solidFill>
                <a:schemeClr val="accent6">
                  <a:lumMod val="50000"/>
                </a:schemeClr>
              </a:solidFill>
            </a:endParaRPr>
          </a:p>
        </p:txBody>
      </p:sp>
    </p:spTree>
    <p:extLst>
      <p:ext uri="{BB962C8B-B14F-4D97-AF65-F5344CB8AC3E}">
        <p14:creationId xmlns:p14="http://schemas.microsoft.com/office/powerpoint/2010/main" val="325656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08720"/>
            <a:ext cx="6512511" cy="2016224"/>
          </a:xfrm>
        </p:spPr>
        <p:txBody>
          <a:bodyPr/>
          <a:lstStyle/>
          <a:p>
            <a:pPr marL="0" indent="0">
              <a:buNone/>
            </a:pPr>
            <a:r>
              <a:rPr lang="en-US" altLang="zh-TW" sz="4800" dirty="0" smtClean="0">
                <a:solidFill>
                  <a:srgbClr val="7030A0"/>
                </a:solidFill>
              </a:rPr>
              <a:t/>
            </a:r>
            <a:br>
              <a:rPr lang="en-US" altLang="zh-TW" sz="4800" dirty="0" smtClean="0">
                <a:solidFill>
                  <a:srgbClr val="7030A0"/>
                </a:solidFill>
              </a:rPr>
            </a:br>
            <a:r>
              <a:rPr lang="zh-TW" altLang="en-US" sz="4800" dirty="0">
                <a:solidFill>
                  <a:schemeClr val="tx2">
                    <a:lumMod val="75000"/>
                  </a:schemeClr>
                </a:solidFill>
              </a:rPr>
              <a:t>台灣勞工的</a:t>
            </a:r>
            <a:r>
              <a:rPr lang="zh-TW" altLang="en-US" sz="4800" dirty="0" smtClean="0">
                <a:solidFill>
                  <a:schemeClr val="tx2">
                    <a:lumMod val="75000"/>
                  </a:schemeClr>
                </a:solidFill>
              </a:rPr>
              <a:t>假</a:t>
            </a:r>
            <a:r>
              <a:rPr lang="en-US" altLang="zh-TW" sz="4800" dirty="0" smtClean="0">
                <a:solidFill>
                  <a:schemeClr val="tx2">
                    <a:lumMod val="75000"/>
                  </a:schemeClr>
                </a:solidFill>
              </a:rPr>
              <a:t/>
            </a:r>
            <a:br>
              <a:rPr lang="en-US" altLang="zh-TW" sz="4800" dirty="0" smtClean="0">
                <a:solidFill>
                  <a:schemeClr val="tx2">
                    <a:lumMod val="75000"/>
                  </a:schemeClr>
                </a:solidFill>
              </a:rPr>
            </a:br>
            <a:r>
              <a:rPr lang="zh-TW" altLang="en-US" sz="4800" dirty="0" smtClean="0">
                <a:solidFill>
                  <a:schemeClr val="tx2">
                    <a:lumMod val="75000"/>
                  </a:schemeClr>
                </a:solidFill>
              </a:rPr>
              <a:t>跟</a:t>
            </a:r>
            <a:r>
              <a:rPr lang="zh-TW" altLang="en-US" sz="4800" dirty="0">
                <a:solidFill>
                  <a:schemeClr val="tx2">
                    <a:lumMod val="75000"/>
                  </a:schemeClr>
                </a:solidFill>
              </a:rPr>
              <a:t>政府的假為何不同</a:t>
            </a:r>
            <a:r>
              <a:rPr lang="en-US" altLang="zh-TW" sz="4800" dirty="0" smtClean="0">
                <a:solidFill>
                  <a:schemeClr val="tx2">
                    <a:lumMod val="75000"/>
                  </a:schemeClr>
                </a:solidFill>
              </a:rPr>
              <a:t>?</a:t>
            </a:r>
            <a:br>
              <a:rPr lang="en-US" altLang="zh-TW" sz="4800" dirty="0" smtClean="0">
                <a:solidFill>
                  <a:schemeClr val="tx2">
                    <a:lumMod val="75000"/>
                  </a:schemeClr>
                </a:solidFill>
              </a:rPr>
            </a:br>
            <a:r>
              <a:rPr lang="en-US" altLang="zh-TW" sz="4800" dirty="0">
                <a:solidFill>
                  <a:schemeClr val="tx2">
                    <a:lumMod val="75000"/>
                  </a:schemeClr>
                </a:solidFill>
              </a:rPr>
              <a:t/>
            </a:r>
            <a:br>
              <a:rPr lang="en-US" altLang="zh-TW" sz="4800" dirty="0">
                <a:solidFill>
                  <a:schemeClr val="tx2">
                    <a:lumMod val="75000"/>
                  </a:schemeClr>
                </a:solidFill>
              </a:rPr>
            </a:br>
            <a:r>
              <a:rPr lang="en-US" altLang="zh-TW" sz="4800" dirty="0" smtClean="0">
                <a:solidFill>
                  <a:srgbClr val="FF0000"/>
                </a:solidFill>
              </a:rPr>
              <a:t>110</a:t>
            </a:r>
            <a:r>
              <a:rPr lang="zh-TW" altLang="en-US" sz="4800" dirty="0" smtClean="0">
                <a:solidFill>
                  <a:srgbClr val="FF0000"/>
                </a:solidFill>
              </a:rPr>
              <a:t>天  </a:t>
            </a:r>
            <a:r>
              <a:rPr lang="en-US" altLang="zh-TW" sz="4800" dirty="0" smtClean="0">
                <a:solidFill>
                  <a:srgbClr val="FF0000"/>
                </a:solidFill>
              </a:rPr>
              <a:t>vs.</a:t>
            </a:r>
            <a:r>
              <a:rPr lang="zh-TW" altLang="en-US" sz="4800" dirty="0" smtClean="0">
                <a:solidFill>
                  <a:srgbClr val="FF0000"/>
                </a:solidFill>
              </a:rPr>
              <a:t> </a:t>
            </a:r>
            <a:r>
              <a:rPr lang="en-US" altLang="zh-TW" sz="4800" dirty="0" smtClean="0">
                <a:solidFill>
                  <a:srgbClr val="FF0000"/>
                </a:solidFill>
              </a:rPr>
              <a:t>114</a:t>
            </a:r>
            <a:r>
              <a:rPr lang="zh-TW" altLang="en-US" sz="4800" dirty="0" smtClean="0">
                <a:solidFill>
                  <a:srgbClr val="FF0000"/>
                </a:solidFill>
              </a:rPr>
              <a:t>天</a:t>
            </a:r>
            <a:r>
              <a:rPr lang="en-US" altLang="zh-TW" sz="4800" dirty="0" smtClean="0">
                <a:solidFill>
                  <a:srgbClr val="FF0000"/>
                </a:solidFill>
              </a:rPr>
              <a:t/>
            </a:r>
            <a:br>
              <a:rPr lang="en-US" altLang="zh-TW" sz="4800" dirty="0" smtClean="0">
                <a:solidFill>
                  <a:srgbClr val="FF0000"/>
                </a:solidFill>
              </a:rPr>
            </a:br>
            <a:r>
              <a:rPr lang="en-US" altLang="zh-TW" sz="4800" dirty="0" smtClean="0">
                <a:solidFill>
                  <a:srgbClr val="FF0000"/>
                </a:solidFill>
              </a:rPr>
              <a:t/>
            </a:r>
            <a:br>
              <a:rPr lang="en-US" altLang="zh-TW" sz="4800" dirty="0" smtClean="0">
                <a:solidFill>
                  <a:srgbClr val="FF0000"/>
                </a:solidFill>
              </a:rPr>
            </a:br>
            <a:r>
              <a:rPr lang="en-US" altLang="zh-TW" sz="4800" dirty="0" smtClean="0">
                <a:solidFill>
                  <a:srgbClr val="FF0000"/>
                </a:solidFill>
              </a:rPr>
              <a:t>◊</a:t>
            </a:r>
            <a:r>
              <a:rPr lang="zh-TW" altLang="en-US" sz="4800" dirty="0" smtClean="0">
                <a:solidFill>
                  <a:srgbClr val="7030A0"/>
                </a:solidFill>
              </a:rPr>
              <a:t>未來</a:t>
            </a:r>
            <a:r>
              <a:rPr lang="zh-TW" altLang="en-US" sz="4800" dirty="0">
                <a:solidFill>
                  <a:srgbClr val="7030A0"/>
                </a:solidFill>
              </a:rPr>
              <a:t>修法方向</a:t>
            </a:r>
            <a:r>
              <a:rPr lang="en-US" altLang="zh-TW" sz="4800" dirty="0">
                <a:solidFill>
                  <a:srgbClr val="7030A0"/>
                </a:solidFill>
              </a:rPr>
              <a:t/>
            </a:r>
            <a:br>
              <a:rPr lang="en-US" altLang="zh-TW" sz="4800" dirty="0">
                <a:solidFill>
                  <a:srgbClr val="7030A0"/>
                </a:solidFill>
              </a:rPr>
            </a:br>
            <a:endParaRPr lang="zh-TW" altLang="en-US" sz="4800" dirty="0">
              <a:solidFill>
                <a:srgbClr val="FF0000"/>
              </a:solidFill>
            </a:endParaRPr>
          </a:p>
        </p:txBody>
      </p:sp>
    </p:spTree>
    <p:extLst>
      <p:ext uri="{BB962C8B-B14F-4D97-AF65-F5344CB8AC3E}">
        <p14:creationId xmlns:p14="http://schemas.microsoft.com/office/powerpoint/2010/main" val="381923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3" y="764704"/>
            <a:ext cx="8064895" cy="1143000"/>
          </a:xfrm>
        </p:spPr>
        <p:txBody>
          <a:bodyPr/>
          <a:lstStyle/>
          <a:p>
            <a:r>
              <a:rPr lang="zh-TW" altLang="en-US" sz="5400" dirty="0" smtClean="0">
                <a:solidFill>
                  <a:schemeClr val="accent6">
                    <a:lumMod val="50000"/>
                  </a:schemeClr>
                </a:solidFill>
              </a:rPr>
              <a:t>出勤紀錄與人性化管理</a:t>
            </a:r>
            <a:endParaRPr lang="zh-TW" altLang="en-US" sz="5400" dirty="0">
              <a:solidFill>
                <a:schemeClr val="accent6">
                  <a:lumMod val="50000"/>
                </a:schemeClr>
              </a:solidFill>
            </a:endParaRPr>
          </a:p>
        </p:txBody>
      </p:sp>
      <p:sp>
        <p:nvSpPr>
          <p:cNvPr id="3" name="內容版面配置區 2"/>
          <p:cNvSpPr>
            <a:spLocks noGrp="1"/>
          </p:cNvSpPr>
          <p:nvPr>
            <p:ph sz="quarter" idx="13"/>
          </p:nvPr>
        </p:nvSpPr>
        <p:spPr>
          <a:xfrm>
            <a:off x="1259632" y="2276872"/>
            <a:ext cx="6400800" cy="3474720"/>
          </a:xfrm>
        </p:spPr>
        <p:txBody>
          <a:bodyPr>
            <a:normAutofit/>
          </a:bodyPr>
          <a:lstStyle/>
          <a:p>
            <a:pPr marL="45720" indent="0">
              <a:buNone/>
            </a:pPr>
            <a:r>
              <a:rPr lang="zh-TW" altLang="en-US" sz="4400" dirty="0"/>
              <a:t>公司因採人性化管理</a:t>
            </a:r>
            <a:r>
              <a:rPr lang="zh-TW" altLang="en-US" sz="4400" dirty="0" smtClean="0"/>
              <a:t>， 沒有</a:t>
            </a:r>
            <a:r>
              <a:rPr lang="zh-TW" altLang="en-US" sz="4400" dirty="0"/>
              <a:t>任何簽到或打卡等制度，也沒人員記載勞工出勤情形</a:t>
            </a:r>
            <a:r>
              <a:rPr lang="zh-TW" altLang="en-US" sz="4400" dirty="0" smtClean="0"/>
              <a:t>，是否合法</a:t>
            </a:r>
            <a:r>
              <a:rPr lang="en-US" altLang="zh-TW" sz="4400" dirty="0" smtClean="0"/>
              <a:t>?</a:t>
            </a:r>
            <a:endParaRPr lang="zh-TW" altLang="en-US" sz="4400" dirty="0"/>
          </a:p>
        </p:txBody>
      </p:sp>
    </p:spTree>
    <p:extLst>
      <p:ext uri="{BB962C8B-B14F-4D97-AF65-F5344CB8AC3E}">
        <p14:creationId xmlns:p14="http://schemas.microsoft.com/office/powerpoint/2010/main" val="332146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03649" y="332656"/>
            <a:ext cx="4320480" cy="1143000"/>
          </a:xfrm>
        </p:spPr>
        <p:txBody>
          <a:bodyPr/>
          <a:lstStyle/>
          <a:p>
            <a:pPr eaLnBrk="1" hangingPunct="1">
              <a:defRPr/>
            </a:pPr>
            <a:r>
              <a:rPr lang="zh-TW" altLang="en-US" b="1" dirty="0" smtClean="0">
                <a:solidFill>
                  <a:srgbClr val="CC0000"/>
                </a:solidFill>
              </a:rPr>
              <a:t>加班的問題</a:t>
            </a:r>
          </a:p>
        </p:txBody>
      </p:sp>
      <p:sp>
        <p:nvSpPr>
          <p:cNvPr id="52227" name="Rectangle 3"/>
          <p:cNvSpPr>
            <a:spLocks noGrp="1" noChangeArrowheads="1"/>
          </p:cNvSpPr>
          <p:nvPr>
            <p:ph type="body" idx="4294967295"/>
          </p:nvPr>
        </p:nvSpPr>
        <p:spPr>
          <a:xfrm>
            <a:off x="457200" y="1600200"/>
            <a:ext cx="8229600" cy="4456113"/>
          </a:xfrm>
          <a:prstGeom prst="rect">
            <a:avLst/>
          </a:prstGeom>
        </p:spPr>
        <p:txBody>
          <a:bodyPr/>
          <a:lstStyle/>
          <a:p>
            <a:pPr eaLnBrk="1" hangingPunct="1"/>
            <a:r>
              <a:rPr lang="zh-TW" altLang="en-US" sz="3200" b="1" dirty="0" smtClean="0"/>
              <a:t>全體性：應經工會同意，無工會者經勞資會議同意後，始得延長工作時加班（勞基</a:t>
            </a:r>
            <a:r>
              <a:rPr lang="en-US" altLang="zh-TW" sz="3200" b="1" dirty="0" smtClean="0"/>
              <a:t>§32</a:t>
            </a:r>
            <a:r>
              <a:rPr lang="zh-TW" altLang="en-US" sz="3200" b="1" dirty="0" smtClean="0"/>
              <a:t>） 。</a:t>
            </a:r>
          </a:p>
          <a:p>
            <a:pPr eaLnBrk="1" hangingPunct="1"/>
            <a:r>
              <a:rPr lang="zh-TW" altLang="en-US" sz="3200" b="1" dirty="0" smtClean="0"/>
              <a:t>個別性：勞工因健康或其他正當理由，不能接受正常時間以外之工作者，雇主不得強制其工作（勞基</a:t>
            </a:r>
            <a:r>
              <a:rPr lang="en-US" altLang="zh-TW" sz="3200" b="1" dirty="0" smtClean="0"/>
              <a:t>§42</a:t>
            </a:r>
            <a:r>
              <a:rPr lang="zh-TW" altLang="en-US" sz="3200" b="1" dirty="0" smtClean="0"/>
              <a:t>） 。（屬刑罰罪）</a:t>
            </a:r>
          </a:p>
          <a:p>
            <a:pPr eaLnBrk="1" hangingPunct="1"/>
            <a:r>
              <a:rPr lang="zh-TW" altLang="en-US" sz="3200" b="1" dirty="0" smtClean="0"/>
              <a:t>就算工會或勞資會議同意延時工作，但勞工有勞基</a:t>
            </a:r>
            <a:r>
              <a:rPr lang="en-US" altLang="zh-TW" sz="3200" b="1" dirty="0" smtClean="0"/>
              <a:t>§42</a:t>
            </a:r>
            <a:r>
              <a:rPr lang="zh-TW" altLang="en-US" sz="3200" b="1" dirty="0" smtClean="0"/>
              <a:t>原因時，仍不得強制其加班。</a:t>
            </a:r>
          </a:p>
        </p:txBody>
      </p:sp>
    </p:spTree>
    <p:extLst>
      <p:ext uri="{BB962C8B-B14F-4D97-AF65-F5344CB8AC3E}">
        <p14:creationId xmlns:p14="http://schemas.microsoft.com/office/powerpoint/2010/main" val="231616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548680"/>
            <a:ext cx="4896544" cy="1143000"/>
          </a:xfrm>
        </p:spPr>
        <p:txBody>
          <a:bodyPr/>
          <a:lstStyle/>
          <a:p>
            <a:r>
              <a:rPr lang="zh-TW" altLang="en-US" sz="6000" dirty="0" smtClean="0">
                <a:solidFill>
                  <a:schemeClr val="accent6">
                    <a:lumMod val="50000"/>
                  </a:schemeClr>
                </a:solidFill>
              </a:rPr>
              <a:t>加班費問題</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1187624" y="1988840"/>
            <a:ext cx="6696744" cy="3960440"/>
          </a:xfrm>
        </p:spPr>
        <p:txBody>
          <a:bodyPr>
            <a:normAutofit/>
          </a:bodyPr>
          <a:lstStyle/>
          <a:p>
            <a:r>
              <a:rPr lang="zh-TW" altLang="en-US" sz="4000" b="1" dirty="0" smtClean="0"/>
              <a:t>工時每日超過</a:t>
            </a:r>
            <a:r>
              <a:rPr lang="en-US" altLang="zh-TW" sz="4000" b="1" dirty="0" smtClean="0"/>
              <a:t>8</a:t>
            </a:r>
            <a:r>
              <a:rPr lang="zh-TW" altLang="en-US" sz="4000" b="1" dirty="0" smtClean="0"/>
              <a:t>小時部分，公司表示月薪已包含加班費，不另給加班費，是否合法？</a:t>
            </a:r>
            <a:endParaRPr lang="en-US" altLang="zh-TW" sz="4000" b="1" dirty="0" smtClean="0"/>
          </a:p>
          <a:p>
            <a:r>
              <a:rPr lang="zh-TW" altLang="en-US" sz="4000" b="1" dirty="0" smtClean="0"/>
              <a:t>加班</a:t>
            </a:r>
            <a:r>
              <a:rPr lang="zh-TW" altLang="en-US" sz="4000" b="1" dirty="0"/>
              <a:t>給補休而不給</a:t>
            </a:r>
            <a:r>
              <a:rPr lang="zh-TW" altLang="en-US" sz="4000" b="1" dirty="0" smtClean="0"/>
              <a:t>加班費</a:t>
            </a:r>
            <a:r>
              <a:rPr lang="zh-TW" altLang="en-US" sz="4000" b="1" dirty="0"/>
              <a:t>，合法嗎？</a:t>
            </a:r>
          </a:p>
        </p:txBody>
      </p:sp>
    </p:spTree>
    <p:extLst>
      <p:ext uri="{BB962C8B-B14F-4D97-AF65-F5344CB8AC3E}">
        <p14:creationId xmlns:p14="http://schemas.microsoft.com/office/powerpoint/2010/main" val="238450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9" y="980728"/>
            <a:ext cx="5472608" cy="1143000"/>
          </a:xfrm>
        </p:spPr>
        <p:txBody>
          <a:bodyPr/>
          <a:lstStyle/>
          <a:p>
            <a:r>
              <a:rPr lang="zh-TW" altLang="en-US" sz="6000" dirty="0">
                <a:solidFill>
                  <a:srgbClr val="F14124">
                    <a:lumMod val="50000"/>
                  </a:srgbClr>
                </a:solidFill>
              </a:rPr>
              <a:t>加班費問題</a:t>
            </a:r>
            <a:endParaRPr lang="zh-TW" altLang="en-US" dirty="0"/>
          </a:p>
        </p:txBody>
      </p:sp>
      <p:sp>
        <p:nvSpPr>
          <p:cNvPr id="3" name="內容版面配置區 2"/>
          <p:cNvSpPr>
            <a:spLocks noGrp="1"/>
          </p:cNvSpPr>
          <p:nvPr>
            <p:ph sz="quarter" idx="13"/>
          </p:nvPr>
        </p:nvSpPr>
        <p:spPr>
          <a:xfrm>
            <a:off x="1331640" y="2780928"/>
            <a:ext cx="6400800" cy="3474720"/>
          </a:xfrm>
        </p:spPr>
        <p:txBody>
          <a:bodyPr>
            <a:normAutofit/>
          </a:bodyPr>
          <a:lstStyle/>
          <a:p>
            <a:pPr marL="45720" indent="0">
              <a:buNone/>
            </a:pPr>
            <a:r>
              <a:rPr lang="zh-TW" altLang="en-US" sz="4000" b="1" dirty="0" smtClean="0"/>
              <a:t>勞工自行留下來加班，公司未主動要求，也不予禁止，是否算工作時間？要不要給加班費？</a:t>
            </a:r>
            <a:endParaRPr lang="zh-TW" altLang="en-US" sz="4000" b="1" dirty="0"/>
          </a:p>
        </p:txBody>
      </p:sp>
    </p:spTree>
    <p:extLst>
      <p:ext uri="{BB962C8B-B14F-4D97-AF65-F5344CB8AC3E}">
        <p14:creationId xmlns:p14="http://schemas.microsoft.com/office/powerpoint/2010/main" val="27690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843808" y="188640"/>
            <a:ext cx="2904951" cy="576486"/>
          </a:xfrm>
        </p:spPr>
        <p:txBody>
          <a:bodyPr/>
          <a:lstStyle/>
          <a:p>
            <a:pPr eaLnBrk="1" hangingPunct="1">
              <a:defRPr/>
            </a:pPr>
            <a:r>
              <a:rPr lang="zh-TW" altLang="en-US" dirty="0" smtClean="0">
                <a:solidFill>
                  <a:srgbClr val="CC0000"/>
                </a:solidFill>
              </a:rPr>
              <a:t>各種的假</a:t>
            </a:r>
          </a:p>
        </p:txBody>
      </p:sp>
      <p:sp>
        <p:nvSpPr>
          <p:cNvPr id="53251" name="Rectangle 3"/>
          <p:cNvSpPr>
            <a:spLocks noGrp="1" noChangeArrowheads="1"/>
          </p:cNvSpPr>
          <p:nvPr>
            <p:ph type="body" sz="half" idx="1"/>
          </p:nvPr>
        </p:nvSpPr>
        <p:spPr/>
        <p:txBody>
          <a:bodyPr/>
          <a:lstStyle/>
          <a:p>
            <a:pPr eaLnBrk="1" hangingPunct="1">
              <a:spcBef>
                <a:spcPct val="30000"/>
              </a:spcBef>
              <a:spcAft>
                <a:spcPct val="5000"/>
              </a:spcAft>
              <a:buFontTx/>
              <a:buNone/>
            </a:pPr>
            <a:r>
              <a:rPr lang="en-US" altLang="zh-TW" b="1" smtClean="0"/>
              <a:t>  </a:t>
            </a:r>
          </a:p>
          <a:p>
            <a:pPr eaLnBrk="1" hangingPunct="1">
              <a:spcBef>
                <a:spcPct val="30000"/>
              </a:spcBef>
              <a:spcAft>
                <a:spcPct val="5000"/>
              </a:spcAft>
              <a:buFontTx/>
              <a:buNone/>
            </a:pPr>
            <a:endParaRPr lang="en-US" altLang="zh-TW" b="1" smtClean="0"/>
          </a:p>
          <a:p>
            <a:pPr eaLnBrk="1" hangingPunct="1">
              <a:spcBef>
                <a:spcPct val="30000"/>
              </a:spcBef>
              <a:spcAft>
                <a:spcPct val="5000"/>
              </a:spcAft>
              <a:buFontTx/>
              <a:buNone/>
            </a:pPr>
            <a:endParaRPr lang="en-US" altLang="zh-TW" b="1" smtClean="0"/>
          </a:p>
          <a:p>
            <a:pPr eaLnBrk="1" hangingPunct="1">
              <a:spcBef>
                <a:spcPct val="30000"/>
              </a:spcBef>
              <a:spcAft>
                <a:spcPct val="5000"/>
              </a:spcAft>
              <a:buFontTx/>
              <a:buNone/>
            </a:pPr>
            <a:endParaRPr lang="en-US" altLang="zh-TW" b="1" smtClean="0"/>
          </a:p>
          <a:p>
            <a:pPr eaLnBrk="1" hangingPunct="1">
              <a:spcBef>
                <a:spcPct val="30000"/>
              </a:spcBef>
              <a:spcAft>
                <a:spcPct val="5000"/>
              </a:spcAft>
              <a:buFontTx/>
              <a:buNone/>
            </a:pPr>
            <a:endParaRPr lang="en-US" altLang="zh-TW" b="1" smtClean="0"/>
          </a:p>
          <a:p>
            <a:pPr eaLnBrk="1" hangingPunct="1">
              <a:buFontTx/>
              <a:buNone/>
            </a:pPr>
            <a:endParaRPr lang="en-US" altLang="zh-TW" smtClean="0"/>
          </a:p>
        </p:txBody>
      </p:sp>
      <p:graphicFrame>
        <p:nvGraphicFramePr>
          <p:cNvPr id="144447" name="Group 63"/>
          <p:cNvGraphicFramePr>
            <a:graphicFrameLocks noGrp="1"/>
          </p:cNvGraphicFramePr>
          <p:nvPr>
            <p:ph sz="half" idx="2"/>
            <p:extLst>
              <p:ext uri="{D42A27DB-BD31-4B8C-83A1-F6EECF244321}">
                <p14:modId xmlns:p14="http://schemas.microsoft.com/office/powerpoint/2010/main" val="1937618559"/>
              </p:ext>
            </p:extLst>
          </p:nvPr>
        </p:nvGraphicFramePr>
        <p:xfrm>
          <a:off x="755576" y="980728"/>
          <a:ext cx="8147050" cy="5408209"/>
        </p:xfrm>
        <a:graphic>
          <a:graphicData uri="http://schemas.openxmlformats.org/drawingml/2006/table">
            <a:tbl>
              <a:tblPr/>
              <a:tblGrid>
                <a:gridCol w="2232025"/>
                <a:gridCol w="2305050"/>
                <a:gridCol w="1871663"/>
                <a:gridCol w="1738312"/>
              </a:tblGrid>
              <a:tr h="936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例假</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rgbClr val="FF3300"/>
                          </a:solidFill>
                          <a:effectLst/>
                          <a:latin typeface="Verdana" pitchFamily="34" charset="0"/>
                          <a:ea typeface="新細明體" pitchFamily="18" charset="-120"/>
                        </a:rPr>
                        <a:t>國定假日</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rgbClr val="FF3300"/>
                          </a:solidFill>
                          <a:effectLst/>
                          <a:latin typeface="Verdana" pitchFamily="34" charset="0"/>
                          <a:ea typeface="新細明體" pitchFamily="18" charset="-120"/>
                        </a:rPr>
                        <a:t>特別休假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rgbClr val="FF3300"/>
                          </a:solidFill>
                          <a:effectLst/>
                          <a:latin typeface="Verdana" pitchFamily="34" charset="0"/>
                          <a:ea typeface="新細明體" pitchFamily="18" charset="-120"/>
                        </a:rPr>
                        <a:t>婚假</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4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rgbClr val="FF3300"/>
                          </a:solidFill>
                          <a:effectLst/>
                          <a:latin typeface="Verdana" pitchFamily="34" charset="0"/>
                          <a:ea typeface="新細明體" pitchFamily="18" charset="-120"/>
                        </a:rPr>
                        <a:t>喪假</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公傷病假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公假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產假</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4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陪產假</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rPr>
                        <a:t>哺乳時間</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3200" b="1" i="0" u="none" strike="noStrike" cap="none" normalizeH="0" baseline="0" dirty="0" smtClean="0">
                        <a:ln>
                          <a:noFill/>
                        </a:ln>
                        <a:solidFill>
                          <a:srgbClr val="3010B8"/>
                        </a:solidFill>
                        <a:effectLst/>
                        <a:latin typeface="Verdana" pitchFamily="34" charset="0"/>
                        <a:ea typeface="新細明體" pitchFamily="18" charset="-120"/>
                      </a:endParaRP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3200" b="1" i="0" u="none" strike="noStrike" cap="none" normalizeH="0" baseline="0" dirty="0" smtClean="0">
                        <a:ln>
                          <a:noFill/>
                        </a:ln>
                        <a:solidFill>
                          <a:srgbClr val="FF3300"/>
                        </a:solidFill>
                        <a:effectLst/>
                        <a:latin typeface="Verdana" pitchFamily="34" charset="0"/>
                        <a:ea typeface="新細明體" pitchFamily="18" charset="-120"/>
                      </a:endParaRP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rgbClr val="3010B8"/>
                          </a:solidFill>
                          <a:effectLst/>
                          <a:latin typeface="Verdana" pitchFamily="34" charset="0"/>
                          <a:ea typeface="新細明體" pitchFamily="18" charset="-120"/>
                        </a:rPr>
                        <a:t>普通傷病假</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3010B8"/>
                          </a:solidFill>
                          <a:effectLst/>
                          <a:latin typeface="Verdana" pitchFamily="34" charset="0"/>
                          <a:ea typeface="新細明體" pitchFamily="18" charset="-120"/>
                        </a:rPr>
                        <a:t>生理假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rgbClr val="3010B8"/>
                          </a:solidFill>
                          <a:effectLst/>
                          <a:latin typeface="Verdana" pitchFamily="34" charset="0"/>
                          <a:ea typeface="新細明體" pitchFamily="18" charset="-120"/>
                        </a:rPr>
                        <a:t>安胎假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zh-TW" altLang="en-US" sz="3200" b="1" i="0" u="none" strike="noStrike" cap="none" normalizeH="0" baseline="0" dirty="0" smtClean="0">
                        <a:ln>
                          <a:noFill/>
                        </a:ln>
                        <a:solidFill>
                          <a:schemeClr val="tx1"/>
                        </a:solidFill>
                        <a:effectLst/>
                        <a:latin typeface="Verdana" pitchFamily="34" charset="0"/>
                        <a:ea typeface="新細明體" pitchFamily="18" charset="-120"/>
                      </a:endParaRP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2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chemeClr val="tx1"/>
                          </a:solidFill>
                          <a:effectLst/>
                          <a:latin typeface="Verdana" pitchFamily="34" charset="0"/>
                          <a:ea typeface="新細明體" pitchFamily="18" charset="-120"/>
                        </a:rPr>
                        <a:t>事假</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3200" b="1" i="0" u="none" strike="noStrike" cap="none" normalizeH="0" baseline="0" dirty="0" smtClean="0">
                          <a:ln>
                            <a:noFill/>
                          </a:ln>
                          <a:solidFill>
                            <a:schemeClr val="tx1"/>
                          </a:solidFill>
                          <a:effectLst/>
                          <a:latin typeface="Verdana" pitchFamily="34" charset="0"/>
                          <a:ea typeface="新細明體" pitchFamily="18" charset="-120"/>
                        </a:rPr>
                        <a:t>家庭照顧假</a:t>
                      </a:r>
                    </a:p>
                  </a:txBody>
                  <a:tcPr marT="45711" marB="4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Verdana" pitchFamily="34" charset="0"/>
                          <a:ea typeface="新細明體" pitchFamily="18" charset="-120"/>
                        </a:rPr>
                        <a:t>撫育幼兒工時</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78816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chemeClr val="tx1"/>
                          </a:solidFill>
                          <a:effectLst/>
                          <a:latin typeface="Verdana" pitchFamily="34" charset="0"/>
                          <a:ea typeface="新細明體" pitchFamily="18" charset="-120"/>
                        </a:rPr>
                        <a:t>育嬰留職停薪</a:t>
                      </a:r>
                    </a:p>
                  </a:txBody>
                  <a:tcPr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3200" b="1" i="0" u="none" strike="noStrike" cap="none" normalizeH="0" baseline="0" dirty="0" smtClean="0">
                          <a:ln>
                            <a:noFill/>
                          </a:ln>
                          <a:solidFill>
                            <a:schemeClr val="tx1"/>
                          </a:solidFill>
                          <a:effectLst/>
                          <a:latin typeface="Verdana" pitchFamily="34" charset="0"/>
                          <a:ea typeface="新細明體" pitchFamily="18" charset="-120"/>
                        </a:rPr>
                        <a:t>其他留職停薪</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144770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277813"/>
            <a:ext cx="6651190" cy="1139825"/>
          </a:xfrm>
        </p:spPr>
        <p:txBody>
          <a:bodyPr/>
          <a:lstStyle/>
          <a:p>
            <a:pPr>
              <a:defRPr/>
            </a:pPr>
            <a:r>
              <a:rPr lang="zh-TW" altLang="en-US" b="1" dirty="0" smtClean="0">
                <a:solidFill>
                  <a:srgbClr val="7030A0"/>
                </a:solidFill>
              </a:rPr>
              <a:t>勞動基準法當事人</a:t>
            </a:r>
          </a:p>
        </p:txBody>
      </p:sp>
      <p:sp>
        <p:nvSpPr>
          <p:cNvPr id="34819" name="投影片編號版面配置區 3"/>
          <p:cNvSpPr>
            <a:spLocks noGrp="1"/>
          </p:cNvSpPr>
          <p:nvPr>
            <p:ph type="sldNum" sz="quarter" idx="12"/>
          </p:nvPr>
        </p:nvSpPr>
        <p:spPr>
          <a:xfrm>
            <a:off x="723900" y="4640263"/>
            <a:ext cx="2133600" cy="457200"/>
          </a:xfrm>
          <a:noFill/>
        </p:spPr>
        <p:txBody>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endParaRPr kumimoji="0" lang="en-US" altLang="zh-TW" dirty="0" smtClean="0"/>
          </a:p>
        </p:txBody>
      </p:sp>
      <p:sp>
        <p:nvSpPr>
          <p:cNvPr id="6" name="Rectangle 5"/>
          <p:cNvSpPr>
            <a:spLocks noChangeArrowheads="1"/>
          </p:cNvSpPr>
          <p:nvPr/>
        </p:nvSpPr>
        <p:spPr bwMode="auto">
          <a:xfrm>
            <a:off x="723356" y="2220144"/>
            <a:ext cx="2768524" cy="1584176"/>
          </a:xfrm>
          <a:prstGeom prst="rect">
            <a:avLst/>
          </a:prstGeom>
          <a:solidFill>
            <a:srgbClr val="7030A0"/>
          </a:solidFill>
          <a:ln w="9525">
            <a:solidFill>
              <a:srgbClr val="006699"/>
            </a:solidFill>
            <a:miter lim="800000"/>
            <a:headEnd/>
            <a:tailEnd/>
          </a:ln>
          <a:effectLst/>
          <a:scene3d>
            <a:camera prst="orthographicFront"/>
            <a:lightRig rig="threePt" dir="t"/>
          </a:scene3d>
          <a:sp3d extrusionH="38100" contourW="12700">
            <a:bevelT w="127000" h="120650" prst="artDeco"/>
            <a:contourClr>
              <a:srgbClr val="006666">
                <a:lumMod val="60000"/>
                <a:lumOff val="40000"/>
              </a:srgbClr>
            </a:contourClr>
          </a:sp3d>
        </p:spPr>
        <p:txBody>
          <a:bodyPr wrap="none" anchor="ctr"/>
          <a:lstStyle/>
          <a:p>
            <a:pPr algn="ctr" fontAlgn="auto">
              <a:spcBef>
                <a:spcPts val="0"/>
              </a:spcBef>
              <a:spcAft>
                <a:spcPts val="0"/>
              </a:spcAft>
              <a:defRPr/>
            </a:pPr>
            <a:r>
              <a:rPr kumimoji="0" lang="zh-TW" altLang="en-US" sz="3600" b="1" kern="0" dirty="0">
                <a:solidFill>
                  <a:srgbClr val="FFFFFF"/>
                </a:solidFill>
                <a:ea typeface="新細明體" pitchFamily="18" charset="-120"/>
              </a:rPr>
              <a:t>國家</a:t>
            </a:r>
          </a:p>
        </p:txBody>
      </p:sp>
      <p:sp>
        <p:nvSpPr>
          <p:cNvPr id="7" name="Rectangle 5"/>
          <p:cNvSpPr>
            <a:spLocks noChangeArrowheads="1"/>
          </p:cNvSpPr>
          <p:nvPr/>
        </p:nvSpPr>
        <p:spPr bwMode="auto">
          <a:xfrm>
            <a:off x="5724128" y="2184698"/>
            <a:ext cx="2768524" cy="1584176"/>
          </a:xfrm>
          <a:prstGeom prst="rect">
            <a:avLst/>
          </a:prstGeom>
          <a:solidFill>
            <a:srgbClr val="7030A0"/>
          </a:solidFill>
          <a:ln w="9525">
            <a:solidFill>
              <a:srgbClr val="006699"/>
            </a:solidFill>
            <a:miter lim="800000"/>
            <a:headEnd/>
            <a:tailEnd/>
          </a:ln>
          <a:effectLst/>
          <a:scene3d>
            <a:camera prst="orthographicFront"/>
            <a:lightRig rig="threePt" dir="t"/>
          </a:scene3d>
          <a:sp3d extrusionH="38100" contourW="12700">
            <a:bevelT w="127000" h="120650" prst="artDeco"/>
            <a:contourClr>
              <a:srgbClr val="006666">
                <a:lumMod val="60000"/>
                <a:lumOff val="40000"/>
              </a:srgbClr>
            </a:contourClr>
          </a:sp3d>
        </p:spPr>
        <p:txBody>
          <a:bodyPr wrap="none" anchor="ctr"/>
          <a:lstStyle/>
          <a:p>
            <a:pPr algn="ctr" fontAlgn="auto">
              <a:spcBef>
                <a:spcPts val="0"/>
              </a:spcBef>
              <a:spcAft>
                <a:spcPts val="0"/>
              </a:spcAft>
              <a:defRPr/>
            </a:pPr>
            <a:r>
              <a:rPr kumimoji="0" lang="zh-TW" altLang="en-US" sz="3600" b="1" kern="0" dirty="0">
                <a:solidFill>
                  <a:srgbClr val="FFFFFF"/>
                </a:solidFill>
                <a:ea typeface="新細明體" pitchFamily="18" charset="-120"/>
              </a:rPr>
              <a:t>雇主</a:t>
            </a:r>
          </a:p>
        </p:txBody>
      </p:sp>
      <p:sp>
        <p:nvSpPr>
          <p:cNvPr id="8" name="Rectangle 5"/>
          <p:cNvSpPr>
            <a:spLocks noChangeArrowheads="1"/>
          </p:cNvSpPr>
          <p:nvPr/>
        </p:nvSpPr>
        <p:spPr bwMode="auto">
          <a:xfrm>
            <a:off x="3347864" y="4869160"/>
            <a:ext cx="2768524" cy="1584176"/>
          </a:xfrm>
          <a:prstGeom prst="rect">
            <a:avLst/>
          </a:prstGeom>
          <a:solidFill>
            <a:srgbClr val="7030A0"/>
          </a:solidFill>
          <a:ln w="9525">
            <a:solidFill>
              <a:srgbClr val="006699"/>
            </a:solidFill>
            <a:miter lim="800000"/>
            <a:headEnd/>
            <a:tailEnd/>
          </a:ln>
          <a:effectLst/>
          <a:scene3d>
            <a:camera prst="orthographicFront"/>
            <a:lightRig rig="threePt" dir="t"/>
          </a:scene3d>
          <a:sp3d extrusionH="38100" contourW="12700">
            <a:bevelT w="127000" h="120650" prst="artDeco"/>
            <a:contourClr>
              <a:srgbClr val="006666">
                <a:lumMod val="60000"/>
                <a:lumOff val="40000"/>
              </a:srgbClr>
            </a:contourClr>
          </a:sp3d>
        </p:spPr>
        <p:txBody>
          <a:bodyPr wrap="none" anchor="ctr"/>
          <a:lstStyle/>
          <a:p>
            <a:pPr algn="ctr" fontAlgn="auto">
              <a:spcBef>
                <a:spcPts val="0"/>
              </a:spcBef>
              <a:spcAft>
                <a:spcPts val="0"/>
              </a:spcAft>
              <a:defRPr/>
            </a:pPr>
            <a:r>
              <a:rPr kumimoji="0" lang="zh-TW" altLang="en-US" sz="3600" b="1" kern="0" dirty="0">
                <a:solidFill>
                  <a:srgbClr val="FFFFFF"/>
                </a:solidFill>
                <a:ea typeface="新細明體" pitchFamily="18" charset="-120"/>
              </a:rPr>
              <a:t>勞工</a:t>
            </a:r>
          </a:p>
        </p:txBody>
      </p:sp>
      <p:cxnSp>
        <p:nvCxnSpPr>
          <p:cNvPr id="9" name="直線單箭頭接點 8"/>
          <p:cNvCxnSpPr/>
          <p:nvPr/>
        </p:nvCxnSpPr>
        <p:spPr>
          <a:xfrm flipV="1">
            <a:off x="3492500" y="2976563"/>
            <a:ext cx="2232025" cy="34925"/>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5148263" y="3808413"/>
            <a:ext cx="1416050" cy="1041400"/>
          </a:xfrm>
          <a:prstGeom prst="straightConnector1">
            <a:avLst/>
          </a:prstGeom>
          <a:ln w="285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2555875" y="3849688"/>
            <a:ext cx="1871663" cy="1000125"/>
          </a:xfrm>
          <a:prstGeom prst="straightConnector1">
            <a:avLst/>
          </a:prstGeom>
          <a:ln w="28575"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4832" name="文字方塊 21"/>
          <p:cNvSpPr txBox="1">
            <a:spLocks noChangeArrowheads="1"/>
          </p:cNvSpPr>
          <p:nvPr/>
        </p:nvSpPr>
        <p:spPr bwMode="auto">
          <a:xfrm>
            <a:off x="3995738" y="2220913"/>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r>
              <a:rPr lang="zh-TW" altLang="en-US" sz="2800" b="1"/>
              <a:t>勞基法</a:t>
            </a:r>
          </a:p>
        </p:txBody>
      </p:sp>
      <p:sp>
        <p:nvSpPr>
          <p:cNvPr id="34833" name="文字方塊 22"/>
          <p:cNvSpPr txBox="1">
            <a:spLocks noChangeArrowheads="1"/>
          </p:cNvSpPr>
          <p:nvPr/>
        </p:nvSpPr>
        <p:spPr bwMode="auto">
          <a:xfrm>
            <a:off x="6564313" y="4340225"/>
            <a:ext cx="2192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r>
              <a:rPr lang="zh-TW" altLang="en-US" sz="2800" b="1"/>
              <a:t>勞動契約</a:t>
            </a:r>
          </a:p>
        </p:txBody>
      </p:sp>
    </p:spTree>
    <p:extLst>
      <p:ext uri="{BB962C8B-B14F-4D97-AF65-F5344CB8AC3E}">
        <p14:creationId xmlns:p14="http://schemas.microsoft.com/office/powerpoint/2010/main" val="411893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96752"/>
            <a:ext cx="7128792" cy="1143000"/>
          </a:xfrm>
        </p:spPr>
        <p:txBody>
          <a:bodyPr/>
          <a:lstStyle/>
          <a:p>
            <a:r>
              <a:rPr lang="zh-TW" altLang="en-US" sz="7200" dirty="0" smtClean="0">
                <a:solidFill>
                  <a:schemeClr val="accent6">
                    <a:lumMod val="50000"/>
                  </a:schemeClr>
                </a:solidFill>
              </a:rPr>
              <a:t>生理假與病假</a:t>
            </a:r>
            <a:r>
              <a:rPr lang="en-US" altLang="zh-TW" sz="7200" dirty="0" smtClean="0">
                <a:solidFill>
                  <a:schemeClr val="accent6">
                    <a:lumMod val="50000"/>
                  </a:schemeClr>
                </a:solidFill>
              </a:rPr>
              <a:t/>
            </a:r>
            <a:br>
              <a:rPr lang="en-US" altLang="zh-TW" sz="7200" dirty="0" smtClean="0">
                <a:solidFill>
                  <a:schemeClr val="accent6">
                    <a:lumMod val="50000"/>
                  </a:schemeClr>
                </a:solidFill>
              </a:rPr>
            </a:br>
            <a:r>
              <a:rPr lang="zh-TW" altLang="en-US" sz="6000" dirty="0" smtClean="0">
                <a:solidFill>
                  <a:srgbClr val="002060"/>
                </a:solidFill>
              </a:rPr>
              <a:t>產檢假</a:t>
            </a:r>
            <a:r>
              <a:rPr lang="en-US" altLang="zh-TW" sz="6000" dirty="0" smtClean="0">
                <a:solidFill>
                  <a:srgbClr val="002060"/>
                </a:solidFill>
              </a:rPr>
              <a:t>?</a:t>
            </a:r>
            <a:br>
              <a:rPr lang="en-US" altLang="zh-TW" sz="6000" dirty="0" smtClean="0">
                <a:solidFill>
                  <a:srgbClr val="002060"/>
                </a:solidFill>
              </a:rPr>
            </a:br>
            <a:r>
              <a:rPr lang="zh-TW" altLang="en-US" sz="6000" dirty="0" smtClean="0">
                <a:solidFill>
                  <a:srgbClr val="002060"/>
                </a:solidFill>
              </a:rPr>
              <a:t>陪產檢假</a:t>
            </a:r>
            <a:r>
              <a:rPr lang="en-US" altLang="zh-TW" sz="6000" dirty="0" smtClean="0">
                <a:solidFill>
                  <a:srgbClr val="002060"/>
                </a:solidFill>
              </a:rPr>
              <a:t>?</a:t>
            </a:r>
            <a:br>
              <a:rPr lang="en-US" altLang="zh-TW" sz="6000" dirty="0" smtClean="0">
                <a:solidFill>
                  <a:srgbClr val="002060"/>
                </a:solidFill>
              </a:rPr>
            </a:br>
            <a:r>
              <a:rPr lang="zh-TW" altLang="en-US" sz="6000" dirty="0">
                <a:solidFill>
                  <a:srgbClr val="002060"/>
                </a:solidFill>
              </a:rPr>
              <a:t>陪產假</a:t>
            </a:r>
          </a:p>
        </p:txBody>
      </p:sp>
    </p:spTree>
    <p:extLst>
      <p:ext uri="{BB962C8B-B14F-4D97-AF65-F5344CB8AC3E}">
        <p14:creationId xmlns:p14="http://schemas.microsoft.com/office/powerpoint/2010/main" val="380341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260648"/>
            <a:ext cx="4896544" cy="648072"/>
          </a:xfrm>
        </p:spPr>
        <p:txBody>
          <a:bodyPr/>
          <a:lstStyle/>
          <a:p>
            <a:r>
              <a:rPr lang="zh-TW" altLang="en-US" sz="4000" dirty="0" smtClean="0">
                <a:solidFill>
                  <a:schemeClr val="accent6">
                    <a:lumMod val="50000"/>
                  </a:schemeClr>
                </a:solidFill>
              </a:rPr>
              <a:t>特別休假之計算</a:t>
            </a:r>
            <a:endParaRPr lang="zh-TW" altLang="en-US" sz="4000" dirty="0">
              <a:solidFill>
                <a:schemeClr val="accent6">
                  <a:lumMod val="50000"/>
                </a:schemeClr>
              </a:solidFill>
            </a:endParaRPr>
          </a:p>
        </p:txBody>
      </p:sp>
      <p:sp>
        <p:nvSpPr>
          <p:cNvPr id="3" name="內容版面配置區 2"/>
          <p:cNvSpPr>
            <a:spLocks noGrp="1"/>
          </p:cNvSpPr>
          <p:nvPr>
            <p:ph sz="quarter" idx="13"/>
          </p:nvPr>
        </p:nvSpPr>
        <p:spPr>
          <a:xfrm>
            <a:off x="1187624" y="1196752"/>
            <a:ext cx="6696744" cy="4752528"/>
          </a:xfrm>
        </p:spPr>
        <p:txBody>
          <a:bodyPr>
            <a:normAutofit/>
          </a:bodyPr>
          <a:lstStyle/>
          <a:p>
            <a:r>
              <a:rPr lang="zh-TW" altLang="en-US" sz="2800" b="1" dirty="0" smtClean="0"/>
              <a:t>到職日起算須年度日起算</a:t>
            </a:r>
            <a:endParaRPr lang="en-US" altLang="zh-TW" sz="2800" b="1" dirty="0" smtClean="0"/>
          </a:p>
          <a:p>
            <a:endParaRPr lang="en-US" altLang="zh-TW" sz="4000" b="1" dirty="0" smtClean="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00808"/>
            <a:ext cx="7755011" cy="5040560"/>
          </a:xfrm>
          <a:prstGeom prst="rect">
            <a:avLst/>
          </a:prstGeom>
        </p:spPr>
      </p:pic>
    </p:spTree>
    <p:extLst>
      <p:ext uri="{BB962C8B-B14F-4D97-AF65-F5344CB8AC3E}">
        <p14:creationId xmlns:p14="http://schemas.microsoft.com/office/powerpoint/2010/main" val="52262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88640"/>
            <a:ext cx="6686128" cy="1143000"/>
          </a:xfrm>
        </p:spPr>
        <p:txBody>
          <a:bodyPr/>
          <a:lstStyle/>
          <a:p>
            <a:pPr marL="0" indent="0">
              <a:buNone/>
            </a:pPr>
            <a:r>
              <a:rPr lang="zh-TW" altLang="en-US" dirty="0" smtClean="0">
                <a:solidFill>
                  <a:schemeClr val="accent6">
                    <a:lumMod val="50000"/>
                  </a:schemeClr>
                </a:solidFill>
              </a:rPr>
              <a:t>桃園縣勞動條件檢查概況</a:t>
            </a:r>
            <a:endParaRPr lang="zh-TW" altLang="en-US" dirty="0">
              <a:solidFill>
                <a:schemeClr val="accent6">
                  <a:lumMod val="50000"/>
                </a:schemeClr>
              </a:solidFill>
            </a:endParaRPr>
          </a:p>
        </p:txBody>
      </p:sp>
      <p:sp>
        <p:nvSpPr>
          <p:cNvPr id="3" name="內容版面配置區 2"/>
          <p:cNvSpPr>
            <a:spLocks noGrp="1"/>
          </p:cNvSpPr>
          <p:nvPr>
            <p:ph sz="quarter" idx="13"/>
          </p:nvPr>
        </p:nvSpPr>
        <p:spPr>
          <a:xfrm>
            <a:off x="323528" y="1124744"/>
            <a:ext cx="7272808" cy="5472608"/>
          </a:xfrm>
        </p:spPr>
        <p:txBody>
          <a:bodyPr>
            <a:normAutofit/>
          </a:bodyPr>
          <a:lstStyle/>
          <a:p>
            <a:r>
              <a:rPr lang="en-US" altLang="zh-TW" sz="2800" dirty="0" smtClean="0">
                <a:solidFill>
                  <a:srgbClr val="58267E"/>
                </a:solidFill>
              </a:rPr>
              <a:t>102</a:t>
            </a:r>
            <a:r>
              <a:rPr lang="zh-TW" altLang="en-US" sz="2800" dirty="0" smtClean="0">
                <a:solidFill>
                  <a:srgbClr val="58267E"/>
                </a:solidFill>
              </a:rPr>
              <a:t>年縣府自行檢查件數</a:t>
            </a:r>
            <a:r>
              <a:rPr lang="en-US" altLang="zh-TW" sz="2800" dirty="0" smtClean="0">
                <a:solidFill>
                  <a:srgbClr val="58267E"/>
                </a:solidFill>
              </a:rPr>
              <a:t>:1,444</a:t>
            </a:r>
            <a:r>
              <a:rPr lang="zh-TW" altLang="en-US" sz="2800" dirty="0" smtClean="0">
                <a:solidFill>
                  <a:srgbClr val="58267E"/>
                </a:solidFill>
              </a:rPr>
              <a:t>件</a:t>
            </a:r>
            <a:endParaRPr lang="en-US" altLang="zh-TW" sz="2800" dirty="0" smtClean="0">
              <a:solidFill>
                <a:srgbClr val="58267E"/>
              </a:solidFill>
            </a:endParaRPr>
          </a:p>
          <a:p>
            <a:r>
              <a:rPr lang="zh-TW" altLang="en-US" sz="2800" dirty="0" smtClean="0">
                <a:solidFill>
                  <a:srgbClr val="58267E"/>
                </a:solidFill>
              </a:rPr>
              <a:t>違反勞基法被裁罰</a:t>
            </a:r>
            <a:r>
              <a:rPr lang="en-US" altLang="zh-TW" sz="2800" dirty="0" smtClean="0">
                <a:solidFill>
                  <a:srgbClr val="58267E"/>
                </a:solidFill>
              </a:rPr>
              <a:t>(</a:t>
            </a:r>
            <a:r>
              <a:rPr lang="zh-TW" altLang="en-US" sz="2800" dirty="0" smtClean="0">
                <a:solidFill>
                  <a:srgbClr val="58267E"/>
                </a:solidFill>
              </a:rPr>
              <a:t>含北檢所移送</a:t>
            </a:r>
            <a:r>
              <a:rPr lang="en-US" altLang="zh-TW" sz="2800" dirty="0" smtClean="0">
                <a:solidFill>
                  <a:srgbClr val="58267E"/>
                </a:solidFill>
              </a:rPr>
              <a:t>):1,140</a:t>
            </a:r>
            <a:r>
              <a:rPr lang="zh-TW" altLang="en-US" sz="2800" dirty="0" smtClean="0">
                <a:solidFill>
                  <a:srgbClr val="58267E"/>
                </a:solidFill>
              </a:rPr>
              <a:t>件</a:t>
            </a:r>
            <a:endParaRPr lang="en-US" altLang="zh-TW" sz="2800" dirty="0" smtClean="0">
              <a:solidFill>
                <a:srgbClr val="58267E"/>
              </a:solidFill>
            </a:endParaRPr>
          </a:p>
          <a:p>
            <a:r>
              <a:rPr lang="zh-TW" altLang="en-US" sz="2800" dirty="0">
                <a:solidFill>
                  <a:srgbClr val="58267E"/>
                </a:solidFill>
              </a:rPr>
              <a:t>裁罰金額</a:t>
            </a:r>
            <a:r>
              <a:rPr lang="en-US" altLang="zh-TW" sz="2800" dirty="0">
                <a:solidFill>
                  <a:srgbClr val="58267E"/>
                </a:solidFill>
              </a:rPr>
              <a:t>:3,664</a:t>
            </a:r>
            <a:r>
              <a:rPr lang="zh-TW" altLang="en-US" sz="2800" dirty="0">
                <a:solidFill>
                  <a:srgbClr val="58267E"/>
                </a:solidFill>
              </a:rPr>
              <a:t>萬</a:t>
            </a:r>
            <a:r>
              <a:rPr lang="en-US" altLang="zh-TW" sz="2800" dirty="0">
                <a:solidFill>
                  <a:srgbClr val="58267E"/>
                </a:solidFill>
              </a:rPr>
              <a:t>4,000</a:t>
            </a:r>
            <a:r>
              <a:rPr lang="zh-TW" altLang="en-US" sz="2800" dirty="0" smtClean="0">
                <a:solidFill>
                  <a:srgbClr val="58267E"/>
                </a:solidFill>
              </a:rPr>
              <a:t>元</a:t>
            </a:r>
            <a:endParaRPr lang="en-US" altLang="zh-TW" sz="2800" dirty="0" smtClean="0">
              <a:solidFill>
                <a:srgbClr val="58267E"/>
              </a:solidFill>
            </a:endParaRPr>
          </a:p>
          <a:p>
            <a:r>
              <a:rPr lang="zh-TW" altLang="en-US" sz="2800" dirty="0">
                <a:solidFill>
                  <a:srgbClr val="58267E"/>
                </a:solidFill>
              </a:rPr>
              <a:t>違法類型</a:t>
            </a:r>
            <a:r>
              <a:rPr lang="en-US" altLang="zh-TW" sz="2800" dirty="0" smtClean="0">
                <a:solidFill>
                  <a:srgbClr val="58267E"/>
                </a:solidFill>
              </a:rPr>
              <a:t>:</a:t>
            </a:r>
          </a:p>
          <a:p>
            <a:endParaRPr lang="en-US" altLang="zh-TW" sz="2800" dirty="0"/>
          </a:p>
          <a:p>
            <a:endParaRPr lang="en-US" altLang="zh-TW" sz="2800" dirty="0" smtClean="0"/>
          </a:p>
          <a:p>
            <a:pPr marL="45720" indent="0">
              <a:buNone/>
            </a:pPr>
            <a:endParaRPr lang="en-US" altLang="zh-TW" sz="2800" dirty="0" smtClean="0"/>
          </a:p>
          <a:p>
            <a:pPr marL="45720" indent="0">
              <a:buNone/>
            </a:pPr>
            <a:endParaRPr lang="en-US" altLang="zh-TW" sz="2800" dirty="0"/>
          </a:p>
          <a:p>
            <a:endParaRPr lang="en-US" altLang="zh-TW" sz="2800" dirty="0" smtClean="0"/>
          </a:p>
          <a:p>
            <a:r>
              <a:rPr lang="zh-TW" altLang="en-US" sz="2800" dirty="0" smtClean="0">
                <a:solidFill>
                  <a:srgbClr val="58267E"/>
                </a:solidFill>
              </a:rPr>
              <a:t>公布違法企業名稱</a:t>
            </a:r>
            <a:r>
              <a:rPr lang="en-US" altLang="zh-TW" sz="2800" dirty="0" smtClean="0">
                <a:solidFill>
                  <a:srgbClr val="58267E"/>
                </a:solidFill>
              </a:rPr>
              <a:t>:214</a:t>
            </a:r>
            <a:r>
              <a:rPr lang="zh-TW" altLang="en-US" sz="2800" dirty="0" smtClean="0">
                <a:solidFill>
                  <a:srgbClr val="58267E"/>
                </a:solidFill>
              </a:rPr>
              <a:t>家</a:t>
            </a:r>
            <a:endParaRPr lang="zh-TW" altLang="en-US" sz="2800" dirty="0">
              <a:solidFill>
                <a:srgbClr val="58267E"/>
              </a:solidFill>
            </a:endParaRPr>
          </a:p>
        </p:txBody>
      </p:sp>
      <p:graphicFrame>
        <p:nvGraphicFramePr>
          <p:cNvPr id="4" name="圖表 3"/>
          <p:cNvGraphicFramePr/>
          <p:nvPr>
            <p:extLst>
              <p:ext uri="{D42A27DB-BD31-4B8C-83A1-F6EECF244321}">
                <p14:modId xmlns:p14="http://schemas.microsoft.com/office/powerpoint/2010/main" val="3963045610"/>
              </p:ext>
            </p:extLst>
          </p:nvPr>
        </p:nvGraphicFramePr>
        <p:xfrm>
          <a:off x="2555776" y="2420888"/>
          <a:ext cx="6672064" cy="3487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85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79712" y="836712"/>
            <a:ext cx="4104456" cy="1143000"/>
          </a:xfrm>
        </p:spPr>
        <p:txBody>
          <a:bodyPr/>
          <a:lstStyle/>
          <a:p>
            <a:pPr marL="0" indent="0">
              <a:buNone/>
            </a:pPr>
            <a:r>
              <a:rPr lang="zh-TW" altLang="en-US" dirty="0" smtClean="0">
                <a:solidFill>
                  <a:schemeClr val="accent6">
                    <a:lumMod val="50000"/>
                  </a:schemeClr>
                </a:solidFill>
              </a:rPr>
              <a:t>派遣的問題</a:t>
            </a:r>
            <a:endParaRPr lang="zh-TW" altLang="en-US" dirty="0">
              <a:solidFill>
                <a:schemeClr val="accent6">
                  <a:lumMod val="50000"/>
                </a:schemeClr>
              </a:solidFill>
            </a:endParaRPr>
          </a:p>
        </p:txBody>
      </p:sp>
      <p:pic>
        <p:nvPicPr>
          <p:cNvPr id="1027"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988840"/>
            <a:ext cx="9145016"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665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3" y="620688"/>
            <a:ext cx="4896544" cy="1143000"/>
          </a:xfrm>
        </p:spPr>
        <p:txBody>
          <a:bodyPr/>
          <a:lstStyle/>
          <a:p>
            <a:pPr marL="0" indent="0">
              <a:buNone/>
            </a:pPr>
            <a:r>
              <a:rPr lang="zh-TW" altLang="en-US" dirty="0">
                <a:solidFill>
                  <a:srgbClr val="F14124">
                    <a:lumMod val="50000"/>
                  </a:srgbClr>
                </a:solidFill>
              </a:rPr>
              <a:t>派遣的問題</a:t>
            </a:r>
            <a:endParaRPr lang="zh-TW" altLang="en-US" dirty="0"/>
          </a:p>
        </p:txBody>
      </p:sp>
      <p:sp>
        <p:nvSpPr>
          <p:cNvPr id="3" name="內容版面配置區 2"/>
          <p:cNvSpPr>
            <a:spLocks noGrp="1"/>
          </p:cNvSpPr>
          <p:nvPr>
            <p:ph sz="quarter" idx="13"/>
          </p:nvPr>
        </p:nvSpPr>
        <p:spPr>
          <a:xfrm>
            <a:off x="1259632" y="2060848"/>
            <a:ext cx="6400800" cy="3744416"/>
          </a:xfrm>
        </p:spPr>
        <p:txBody>
          <a:bodyPr>
            <a:noAutofit/>
          </a:bodyPr>
          <a:lstStyle/>
          <a:p>
            <a:r>
              <a:rPr lang="zh-TW" altLang="en-US" sz="3200" b="1" dirty="0" smtClean="0"/>
              <a:t>雇主是誰</a:t>
            </a:r>
            <a:r>
              <a:rPr lang="en-US" altLang="zh-TW" sz="3200" b="1" dirty="0" smtClean="0"/>
              <a:t>?</a:t>
            </a:r>
          </a:p>
          <a:p>
            <a:r>
              <a:rPr lang="zh-TW" altLang="en-US" sz="3200" b="1" dirty="0"/>
              <a:t>派遣是承攬嗎</a:t>
            </a:r>
            <a:r>
              <a:rPr lang="en-US" altLang="zh-TW" sz="3200" b="1" dirty="0" smtClean="0"/>
              <a:t>?</a:t>
            </a:r>
          </a:p>
          <a:p>
            <a:r>
              <a:rPr lang="zh-TW" altLang="en-US" sz="3200" b="1" dirty="0"/>
              <a:t>派遣適用勞基法嗎</a:t>
            </a:r>
            <a:r>
              <a:rPr lang="en-US" altLang="zh-TW" sz="3200" b="1" dirty="0" smtClean="0"/>
              <a:t>?</a:t>
            </a:r>
          </a:p>
          <a:p>
            <a:r>
              <a:rPr lang="zh-TW" altLang="en-US" sz="3200" b="1" dirty="0"/>
              <a:t>超時的</a:t>
            </a:r>
            <a:r>
              <a:rPr lang="zh-TW" altLang="en-US" sz="3200" b="1" dirty="0" smtClean="0"/>
              <a:t>責任</a:t>
            </a:r>
            <a:endParaRPr lang="en-US" altLang="zh-TW" sz="3200" b="1" dirty="0" smtClean="0"/>
          </a:p>
          <a:p>
            <a:r>
              <a:rPr lang="zh-TW" altLang="en-US" sz="3200" b="1" dirty="0"/>
              <a:t>解僱是要</a:t>
            </a:r>
            <a:r>
              <a:rPr lang="zh-TW" altLang="en-US" sz="3200" b="1" dirty="0" smtClean="0"/>
              <a:t>派還是</a:t>
            </a:r>
            <a:r>
              <a:rPr lang="zh-TW" altLang="en-US" sz="3200" b="1" dirty="0"/>
              <a:t>派遣公司的</a:t>
            </a:r>
            <a:r>
              <a:rPr lang="zh-TW" altLang="en-US" sz="3200" b="1" dirty="0" smtClean="0"/>
              <a:t>權力</a:t>
            </a:r>
            <a:r>
              <a:rPr lang="en-US" altLang="zh-TW" sz="3200" b="1" dirty="0" smtClean="0"/>
              <a:t>?</a:t>
            </a:r>
          </a:p>
          <a:p>
            <a:r>
              <a:rPr lang="zh-TW" altLang="en-US" sz="3200" b="1" dirty="0"/>
              <a:t>要立法規範嗎</a:t>
            </a:r>
            <a:r>
              <a:rPr lang="en-US" altLang="zh-TW" sz="3200" b="1" dirty="0"/>
              <a:t>?</a:t>
            </a:r>
            <a:endParaRPr lang="zh-TW" altLang="en-US" sz="3200" b="1" dirty="0"/>
          </a:p>
        </p:txBody>
      </p:sp>
    </p:spTree>
    <p:extLst>
      <p:ext uri="{BB962C8B-B14F-4D97-AF65-F5344CB8AC3E}">
        <p14:creationId xmlns:p14="http://schemas.microsoft.com/office/powerpoint/2010/main" val="1185950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332656"/>
            <a:ext cx="5256584" cy="1143000"/>
          </a:xfrm>
        </p:spPr>
        <p:txBody>
          <a:bodyPr/>
          <a:lstStyle/>
          <a:p>
            <a:pPr marL="0" indent="0">
              <a:buNone/>
            </a:pPr>
            <a:r>
              <a:rPr lang="zh-TW" altLang="en-US" dirty="0" smtClean="0">
                <a:solidFill>
                  <a:schemeClr val="accent6">
                    <a:lumMod val="50000"/>
                  </a:schemeClr>
                </a:solidFill>
              </a:rPr>
              <a:t>請求權的消滅時效</a:t>
            </a:r>
            <a:endParaRPr lang="zh-TW" altLang="en-US" dirty="0">
              <a:solidFill>
                <a:schemeClr val="accent6">
                  <a:lumMod val="50000"/>
                </a:schemeClr>
              </a:solidFill>
            </a:endParaRPr>
          </a:p>
        </p:txBody>
      </p:sp>
      <p:sp>
        <p:nvSpPr>
          <p:cNvPr id="3" name="內容版面配置區 2"/>
          <p:cNvSpPr>
            <a:spLocks noGrp="1"/>
          </p:cNvSpPr>
          <p:nvPr>
            <p:ph sz="quarter" idx="13"/>
          </p:nvPr>
        </p:nvSpPr>
        <p:spPr>
          <a:xfrm>
            <a:off x="1043608" y="1412776"/>
            <a:ext cx="6400800" cy="5040560"/>
          </a:xfrm>
        </p:spPr>
        <p:txBody>
          <a:bodyPr>
            <a:normAutofit lnSpcReduction="10000"/>
          </a:bodyPr>
          <a:lstStyle/>
          <a:p>
            <a:r>
              <a:rPr lang="zh-TW" altLang="en-US" sz="3600" dirty="0" smtClean="0">
                <a:solidFill>
                  <a:srgbClr val="002060"/>
                </a:solidFill>
              </a:rPr>
              <a:t>工資</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r>
              <a:rPr lang="zh-TW" altLang="en-US" sz="3600" dirty="0" smtClean="0">
                <a:solidFill>
                  <a:srgbClr val="002060"/>
                </a:solidFill>
              </a:rPr>
              <a:t>   </a:t>
            </a:r>
            <a:endParaRPr lang="en-US" altLang="zh-TW" sz="3600" dirty="0" smtClean="0">
              <a:solidFill>
                <a:srgbClr val="002060"/>
              </a:solidFill>
            </a:endParaRPr>
          </a:p>
          <a:p>
            <a:r>
              <a:rPr lang="zh-TW" altLang="en-US" sz="3600" dirty="0">
                <a:solidFill>
                  <a:srgbClr val="002060"/>
                </a:solidFill>
              </a:rPr>
              <a:t>加班費</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smtClean="0">
                <a:solidFill>
                  <a:srgbClr val="002060"/>
                </a:solidFill>
              </a:rPr>
              <a:t>舊制退休金</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新制退休金</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資遣費</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15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職業災害</a:t>
            </a:r>
            <a:r>
              <a:rPr lang="zh-TW" altLang="en-US" sz="3600" dirty="0" smtClean="0">
                <a:solidFill>
                  <a:srgbClr val="002060"/>
                </a:solidFill>
              </a:rPr>
              <a:t>補償</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2</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勞工保險給付</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pPr marL="45720" indent="0">
              <a:buNone/>
            </a:pPr>
            <a:r>
              <a:rPr lang="zh-TW" altLang="en-US" sz="2600" dirty="0" smtClean="0">
                <a:solidFill>
                  <a:srgbClr val="002060"/>
                </a:solidFill>
              </a:rPr>
              <a:t>註</a:t>
            </a:r>
            <a:r>
              <a:rPr lang="en-US" altLang="zh-TW" sz="2600" dirty="0" smtClean="0">
                <a:solidFill>
                  <a:srgbClr val="002060"/>
                </a:solidFill>
              </a:rPr>
              <a:t>:</a:t>
            </a:r>
            <a:r>
              <a:rPr lang="zh-TW" altLang="en-US" sz="2600" dirty="0" smtClean="0">
                <a:solidFill>
                  <a:srgbClr val="002060"/>
                </a:solidFill>
              </a:rPr>
              <a:t>行政罰</a:t>
            </a:r>
            <a:r>
              <a:rPr lang="en-US" altLang="zh-TW" sz="2600" dirty="0" smtClean="0">
                <a:solidFill>
                  <a:srgbClr val="002060"/>
                </a:solidFill>
              </a:rPr>
              <a:t>:</a:t>
            </a:r>
            <a:r>
              <a:rPr lang="en-US" altLang="zh-TW" sz="2600" dirty="0" smtClean="0">
                <a:solidFill>
                  <a:srgbClr val="FF0000"/>
                </a:solidFill>
              </a:rPr>
              <a:t>3</a:t>
            </a:r>
            <a:r>
              <a:rPr lang="zh-TW" altLang="en-US" sz="2600" dirty="0" smtClean="0">
                <a:solidFill>
                  <a:srgbClr val="FF0000"/>
                </a:solidFill>
              </a:rPr>
              <a:t>年</a:t>
            </a:r>
            <a:endParaRPr lang="en-US" altLang="zh-TW" sz="2600" dirty="0" smtClean="0">
              <a:solidFill>
                <a:srgbClr val="FF0000"/>
              </a:solidFill>
            </a:endParaRPr>
          </a:p>
          <a:p>
            <a:pPr marL="45720" indent="0">
              <a:buNone/>
            </a:pPr>
            <a:endParaRPr lang="zh-TW" altLang="en-US" dirty="0"/>
          </a:p>
        </p:txBody>
      </p:sp>
    </p:spTree>
    <p:extLst>
      <p:ext uri="{BB962C8B-B14F-4D97-AF65-F5344CB8AC3E}">
        <p14:creationId xmlns:p14="http://schemas.microsoft.com/office/powerpoint/2010/main" val="287617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332656"/>
            <a:ext cx="5256584" cy="1143000"/>
          </a:xfrm>
        </p:spPr>
        <p:txBody>
          <a:bodyPr/>
          <a:lstStyle/>
          <a:p>
            <a:pPr marL="0" indent="0">
              <a:buNone/>
            </a:pPr>
            <a:r>
              <a:rPr lang="zh-TW" altLang="en-US" dirty="0" smtClean="0">
                <a:solidFill>
                  <a:schemeClr val="accent6">
                    <a:lumMod val="50000"/>
                  </a:schemeClr>
                </a:solidFill>
              </a:rPr>
              <a:t>請求權的消滅時效</a:t>
            </a:r>
            <a:endParaRPr lang="zh-TW" altLang="en-US" dirty="0">
              <a:solidFill>
                <a:schemeClr val="accent6">
                  <a:lumMod val="50000"/>
                </a:schemeClr>
              </a:solidFill>
            </a:endParaRPr>
          </a:p>
        </p:txBody>
      </p:sp>
      <p:sp>
        <p:nvSpPr>
          <p:cNvPr id="3" name="內容版面配置區 2"/>
          <p:cNvSpPr>
            <a:spLocks noGrp="1"/>
          </p:cNvSpPr>
          <p:nvPr>
            <p:ph sz="quarter" idx="13"/>
          </p:nvPr>
        </p:nvSpPr>
        <p:spPr>
          <a:xfrm>
            <a:off x="1043608" y="1412776"/>
            <a:ext cx="6400800" cy="5040560"/>
          </a:xfrm>
        </p:spPr>
        <p:txBody>
          <a:bodyPr>
            <a:normAutofit lnSpcReduction="10000"/>
          </a:bodyPr>
          <a:lstStyle/>
          <a:p>
            <a:r>
              <a:rPr lang="zh-TW" altLang="en-US" sz="3600" dirty="0" smtClean="0">
                <a:solidFill>
                  <a:srgbClr val="002060"/>
                </a:solidFill>
              </a:rPr>
              <a:t>工資</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r>
              <a:rPr lang="zh-TW" altLang="en-US" sz="3600" dirty="0" smtClean="0">
                <a:solidFill>
                  <a:srgbClr val="002060"/>
                </a:solidFill>
              </a:rPr>
              <a:t>   </a:t>
            </a:r>
            <a:endParaRPr lang="en-US" altLang="zh-TW" sz="3600" dirty="0" smtClean="0">
              <a:solidFill>
                <a:srgbClr val="002060"/>
              </a:solidFill>
            </a:endParaRPr>
          </a:p>
          <a:p>
            <a:r>
              <a:rPr lang="zh-TW" altLang="en-US" sz="3600" dirty="0">
                <a:solidFill>
                  <a:srgbClr val="002060"/>
                </a:solidFill>
              </a:rPr>
              <a:t>加班費</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smtClean="0">
                <a:solidFill>
                  <a:srgbClr val="002060"/>
                </a:solidFill>
              </a:rPr>
              <a:t>舊制退休金</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新制退休金</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資遣費</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15</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職業災害</a:t>
            </a:r>
            <a:r>
              <a:rPr lang="zh-TW" altLang="en-US" sz="3600" dirty="0" smtClean="0">
                <a:solidFill>
                  <a:srgbClr val="002060"/>
                </a:solidFill>
              </a:rPr>
              <a:t>補償</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2</a:t>
            </a:r>
            <a:r>
              <a:rPr lang="zh-TW" altLang="en-US" sz="3600" dirty="0" smtClean="0">
                <a:solidFill>
                  <a:srgbClr val="FF0000"/>
                </a:solidFill>
              </a:rPr>
              <a:t>年</a:t>
            </a:r>
            <a:endParaRPr lang="en-US" altLang="zh-TW" sz="3600" dirty="0" smtClean="0">
              <a:solidFill>
                <a:srgbClr val="FF0000"/>
              </a:solidFill>
            </a:endParaRPr>
          </a:p>
          <a:p>
            <a:r>
              <a:rPr lang="zh-TW" altLang="en-US" sz="3600" dirty="0">
                <a:solidFill>
                  <a:srgbClr val="002060"/>
                </a:solidFill>
              </a:rPr>
              <a:t>勞工保險給付</a:t>
            </a:r>
            <a:r>
              <a:rPr lang="en-US" altLang="zh-TW" sz="3600" dirty="0" smtClean="0">
                <a:solidFill>
                  <a:srgbClr val="002060"/>
                </a:solidFill>
              </a:rPr>
              <a:t>:</a:t>
            </a:r>
            <a:r>
              <a:rPr lang="zh-TW" altLang="en-US" sz="3600" dirty="0" smtClean="0">
                <a:solidFill>
                  <a:srgbClr val="002060"/>
                </a:solidFill>
              </a:rPr>
              <a:t>      </a:t>
            </a:r>
            <a:r>
              <a:rPr lang="en-US" altLang="zh-TW" sz="3600" dirty="0" smtClean="0">
                <a:solidFill>
                  <a:srgbClr val="FF0000"/>
                </a:solidFill>
              </a:rPr>
              <a:t>5</a:t>
            </a:r>
            <a:r>
              <a:rPr lang="zh-TW" altLang="en-US" sz="3600" dirty="0" smtClean="0">
                <a:solidFill>
                  <a:srgbClr val="FF0000"/>
                </a:solidFill>
              </a:rPr>
              <a:t>年</a:t>
            </a:r>
            <a:endParaRPr lang="en-US" altLang="zh-TW" sz="3600" dirty="0" smtClean="0">
              <a:solidFill>
                <a:srgbClr val="FF0000"/>
              </a:solidFill>
            </a:endParaRPr>
          </a:p>
          <a:p>
            <a:pPr marL="45720" indent="0">
              <a:buNone/>
            </a:pPr>
            <a:r>
              <a:rPr lang="zh-TW" altLang="en-US" sz="2600" dirty="0" smtClean="0">
                <a:solidFill>
                  <a:srgbClr val="002060"/>
                </a:solidFill>
              </a:rPr>
              <a:t>註</a:t>
            </a:r>
            <a:r>
              <a:rPr lang="en-US" altLang="zh-TW" sz="2600" dirty="0" smtClean="0">
                <a:solidFill>
                  <a:srgbClr val="002060"/>
                </a:solidFill>
              </a:rPr>
              <a:t>:</a:t>
            </a:r>
            <a:r>
              <a:rPr lang="zh-TW" altLang="en-US" sz="2600" dirty="0" smtClean="0">
                <a:solidFill>
                  <a:srgbClr val="002060"/>
                </a:solidFill>
              </a:rPr>
              <a:t>行政罰</a:t>
            </a:r>
            <a:r>
              <a:rPr lang="en-US" altLang="zh-TW" sz="2600" dirty="0" smtClean="0">
                <a:solidFill>
                  <a:srgbClr val="002060"/>
                </a:solidFill>
              </a:rPr>
              <a:t>:</a:t>
            </a:r>
            <a:r>
              <a:rPr lang="en-US" altLang="zh-TW" sz="2600" dirty="0" smtClean="0">
                <a:solidFill>
                  <a:srgbClr val="FF0000"/>
                </a:solidFill>
              </a:rPr>
              <a:t>3</a:t>
            </a:r>
            <a:r>
              <a:rPr lang="zh-TW" altLang="en-US" sz="2600" dirty="0" smtClean="0">
                <a:solidFill>
                  <a:srgbClr val="FF0000"/>
                </a:solidFill>
              </a:rPr>
              <a:t>年</a:t>
            </a:r>
            <a:endParaRPr lang="en-US" altLang="zh-TW" sz="2600" dirty="0" smtClean="0">
              <a:solidFill>
                <a:srgbClr val="FF0000"/>
              </a:solidFill>
            </a:endParaRPr>
          </a:p>
          <a:p>
            <a:pPr marL="45720" indent="0">
              <a:buNone/>
            </a:pPr>
            <a:endParaRPr lang="zh-TW" altLang="en-US" dirty="0"/>
          </a:p>
        </p:txBody>
      </p:sp>
    </p:spTree>
    <p:extLst>
      <p:ext uri="{BB962C8B-B14F-4D97-AF65-F5344CB8AC3E}">
        <p14:creationId xmlns:p14="http://schemas.microsoft.com/office/powerpoint/2010/main" val="401020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332656"/>
            <a:ext cx="5832648" cy="1143000"/>
          </a:xfrm>
        </p:spPr>
        <p:txBody>
          <a:bodyPr/>
          <a:lstStyle/>
          <a:p>
            <a:pPr marL="0" indent="0">
              <a:buNone/>
            </a:pPr>
            <a:r>
              <a:rPr lang="zh-TW" altLang="en-US" dirty="0" smtClean="0">
                <a:solidFill>
                  <a:schemeClr val="accent6">
                    <a:lumMod val="50000"/>
                  </a:schemeClr>
                </a:solidFill>
              </a:rPr>
              <a:t>消滅時效與除斥期間</a:t>
            </a:r>
            <a:endParaRPr lang="zh-TW" altLang="en-US" dirty="0">
              <a:solidFill>
                <a:schemeClr val="accent6">
                  <a:lumMod val="50000"/>
                </a:schemeClr>
              </a:solidFill>
            </a:endParaRPr>
          </a:p>
        </p:txBody>
      </p:sp>
      <p:sp>
        <p:nvSpPr>
          <p:cNvPr id="3" name="內容版面配置區 2"/>
          <p:cNvSpPr>
            <a:spLocks noGrp="1"/>
          </p:cNvSpPr>
          <p:nvPr>
            <p:ph sz="quarter" idx="13"/>
          </p:nvPr>
        </p:nvSpPr>
        <p:spPr>
          <a:xfrm>
            <a:off x="611560" y="1412776"/>
            <a:ext cx="8208912" cy="5040560"/>
          </a:xfrm>
        </p:spPr>
        <p:txBody>
          <a:bodyPr>
            <a:normAutofit/>
          </a:bodyPr>
          <a:lstStyle/>
          <a:p>
            <a:pPr marL="45720" indent="0">
              <a:buNone/>
            </a:pPr>
            <a:r>
              <a:rPr lang="zh-TW" altLang="en-US" sz="3600" dirty="0" smtClean="0">
                <a:solidFill>
                  <a:srgbClr val="FF0000"/>
                </a:solidFill>
              </a:rPr>
              <a:t>勞基法重要之除斥期間規定：</a:t>
            </a:r>
            <a:endParaRPr lang="en-US" altLang="zh-TW" sz="3600" dirty="0" smtClean="0">
              <a:solidFill>
                <a:srgbClr val="FF0000"/>
              </a:solidFill>
            </a:endParaRPr>
          </a:p>
          <a:p>
            <a:pPr marL="45720" indent="0">
              <a:buNone/>
            </a:pPr>
            <a:r>
              <a:rPr lang="zh-TW" altLang="en-US" sz="2800" dirty="0" smtClean="0"/>
              <a:t>勞基法第</a:t>
            </a:r>
            <a:r>
              <a:rPr lang="en-US" altLang="zh-TW" sz="2800" dirty="0" smtClean="0"/>
              <a:t>12</a:t>
            </a:r>
            <a:r>
              <a:rPr lang="zh-TW" altLang="en-US" sz="2800" dirty="0" smtClean="0"/>
              <a:t>條懲戒解僱規定，除第３款（受有期徒到以上刑之宣告確定，而未諭知緩刑或未准易科罰金者）外，應於知悉其情形之日起，三十日內為之。</a:t>
            </a:r>
            <a:endParaRPr lang="en-US" altLang="zh-TW" sz="2800" dirty="0" smtClean="0"/>
          </a:p>
          <a:p>
            <a:pPr marL="45720" indent="0">
              <a:buNone/>
            </a:pPr>
            <a:r>
              <a:rPr lang="zh-TW" altLang="en-US" sz="2800" dirty="0"/>
              <a:t>第</a:t>
            </a:r>
            <a:r>
              <a:rPr lang="en-US" altLang="zh-TW" sz="2800" dirty="0" smtClean="0"/>
              <a:t>14</a:t>
            </a:r>
            <a:r>
              <a:rPr lang="zh-TW" altLang="en-US" sz="2800" dirty="0" smtClean="0"/>
              <a:t>條被迫辭職規定，第</a:t>
            </a:r>
            <a:r>
              <a:rPr lang="en-US" altLang="zh-TW" sz="2800" dirty="0" smtClean="0"/>
              <a:t>1</a:t>
            </a:r>
            <a:r>
              <a:rPr lang="zh-TW" altLang="en-US" sz="2800" dirty="0" smtClean="0"/>
              <a:t>款</a:t>
            </a:r>
            <a:r>
              <a:rPr lang="en-US" altLang="zh-TW" sz="2800" dirty="0" smtClean="0"/>
              <a:t>(</a:t>
            </a:r>
            <a:r>
              <a:rPr lang="zh-TW" altLang="en-US" sz="2800" dirty="0"/>
              <a:t>雇主於訂立勞動契約時為虛偽之意思表示，使勞工誤信而有受損害</a:t>
            </a:r>
            <a:r>
              <a:rPr lang="zh-TW" altLang="en-US" sz="2800" dirty="0" smtClean="0"/>
              <a:t>之虞者</a:t>
            </a:r>
            <a:r>
              <a:rPr lang="en-US" altLang="zh-TW" sz="2800" dirty="0" smtClean="0"/>
              <a:t>)</a:t>
            </a:r>
            <a:r>
              <a:rPr lang="zh-TW" altLang="en-US" sz="2800" dirty="0" smtClean="0"/>
              <a:t>與第</a:t>
            </a:r>
            <a:r>
              <a:rPr lang="en-US" altLang="zh-TW" sz="2800" dirty="0" smtClean="0"/>
              <a:t>6</a:t>
            </a:r>
            <a:r>
              <a:rPr lang="zh-TW" altLang="en-US" sz="2800" dirty="0" smtClean="0"/>
              <a:t>款</a:t>
            </a:r>
            <a:r>
              <a:rPr lang="en-US" altLang="zh-TW" sz="2800" dirty="0" smtClean="0"/>
              <a:t>(</a:t>
            </a:r>
            <a:r>
              <a:rPr lang="zh-TW" altLang="en-US" sz="2800" dirty="0"/>
              <a:t>雇主違反勞動契約或勞工法令，致有損害勞工權益之虞者</a:t>
            </a:r>
            <a:r>
              <a:rPr lang="en-US" altLang="zh-TW" sz="2800" dirty="0" smtClean="0"/>
              <a:t>)</a:t>
            </a:r>
            <a:r>
              <a:rPr lang="zh-TW" altLang="en-US" sz="2800" dirty="0" smtClean="0"/>
              <a:t>，勞工應</a:t>
            </a:r>
            <a:r>
              <a:rPr lang="zh-TW" altLang="en-US" sz="2800" dirty="0"/>
              <a:t>自知悉其情形之日起，</a:t>
            </a:r>
            <a:r>
              <a:rPr lang="zh-TW" altLang="en-US" sz="2800" dirty="0" smtClean="0"/>
              <a:t>三十日</a:t>
            </a:r>
            <a:r>
              <a:rPr lang="zh-TW" altLang="en-US" sz="2800" dirty="0"/>
              <a:t>內為之。 </a:t>
            </a:r>
          </a:p>
        </p:txBody>
      </p:sp>
    </p:spTree>
    <p:extLst>
      <p:ext uri="{BB962C8B-B14F-4D97-AF65-F5344CB8AC3E}">
        <p14:creationId xmlns:p14="http://schemas.microsoft.com/office/powerpoint/2010/main" val="3091210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332656"/>
            <a:ext cx="4680520" cy="1143000"/>
          </a:xfrm>
        </p:spPr>
        <p:txBody>
          <a:bodyPr/>
          <a:lstStyle/>
          <a:p>
            <a:r>
              <a:rPr lang="zh-TW" altLang="en-US" sz="6000" dirty="0">
                <a:solidFill>
                  <a:schemeClr val="accent6">
                    <a:lumMod val="50000"/>
                  </a:schemeClr>
                </a:solidFill>
              </a:rPr>
              <a:t>基本工資</a:t>
            </a:r>
          </a:p>
        </p:txBody>
      </p:sp>
      <p:sp>
        <p:nvSpPr>
          <p:cNvPr id="3" name="內容版面配置區 2"/>
          <p:cNvSpPr>
            <a:spLocks noGrp="1"/>
          </p:cNvSpPr>
          <p:nvPr>
            <p:ph sz="quarter" idx="13"/>
          </p:nvPr>
        </p:nvSpPr>
        <p:spPr>
          <a:xfrm>
            <a:off x="683568" y="1484784"/>
            <a:ext cx="7848872" cy="4608512"/>
          </a:xfrm>
        </p:spPr>
        <p:txBody>
          <a:bodyPr>
            <a:normAutofit lnSpcReduction="10000"/>
          </a:bodyPr>
          <a:lstStyle/>
          <a:p>
            <a:endParaRPr lang="en-US" altLang="zh-TW" sz="3600" dirty="0" smtClean="0"/>
          </a:p>
          <a:p>
            <a:pPr marL="45720" indent="0">
              <a:buNone/>
            </a:pPr>
            <a:r>
              <a:rPr lang="zh-TW" altLang="en-US" sz="3600" dirty="0"/>
              <a:t> </a:t>
            </a:r>
            <a:r>
              <a:rPr lang="zh-TW" altLang="en-US" sz="3600" dirty="0" smtClean="0"/>
              <a:t>  </a:t>
            </a:r>
            <a:r>
              <a:rPr lang="en-US" altLang="zh-TW" sz="3600" dirty="0" smtClean="0"/>
              <a:t>103</a:t>
            </a:r>
            <a:r>
              <a:rPr lang="zh-TW" altLang="en-US" sz="3600" dirty="0" smtClean="0"/>
              <a:t>年</a:t>
            </a:r>
            <a:r>
              <a:rPr lang="en-US" altLang="zh-TW" sz="3600" dirty="0" smtClean="0"/>
              <a:t>7</a:t>
            </a:r>
            <a:r>
              <a:rPr lang="zh-TW" altLang="en-US" sz="3600" dirty="0" smtClean="0"/>
              <a:t>月</a:t>
            </a:r>
            <a:r>
              <a:rPr lang="en-US" altLang="zh-TW" sz="3600" dirty="0" smtClean="0"/>
              <a:t>1</a:t>
            </a:r>
            <a:r>
              <a:rPr lang="zh-TW" altLang="en-US" sz="3600" dirty="0" smtClean="0"/>
              <a:t>日起：</a:t>
            </a:r>
            <a:r>
              <a:rPr lang="en-US" altLang="zh-TW" sz="3600" dirty="0" smtClean="0"/>
              <a:t>19,273</a:t>
            </a:r>
            <a:r>
              <a:rPr lang="zh-TW" altLang="en-US" sz="3600" dirty="0" smtClean="0"/>
              <a:t>元</a:t>
            </a:r>
            <a:endParaRPr lang="zh-TW" altLang="en-US" sz="3600" dirty="0"/>
          </a:p>
          <a:p>
            <a:r>
              <a:rPr lang="zh-TW" altLang="en-US" sz="3600" dirty="0" smtClean="0"/>
              <a:t> </a:t>
            </a:r>
            <a:r>
              <a:rPr lang="en-US" altLang="zh-TW" sz="3600" dirty="0" smtClean="0"/>
              <a:t>103</a:t>
            </a:r>
            <a:r>
              <a:rPr lang="zh-TW" altLang="en-US" sz="3600" dirty="0" smtClean="0"/>
              <a:t>年</a:t>
            </a:r>
            <a:r>
              <a:rPr lang="en-US" altLang="zh-TW" sz="3600" dirty="0" smtClean="0"/>
              <a:t>1</a:t>
            </a:r>
            <a:r>
              <a:rPr lang="zh-TW" altLang="en-US" sz="3600" dirty="0" smtClean="0"/>
              <a:t>月</a:t>
            </a:r>
            <a:r>
              <a:rPr lang="en-US" altLang="zh-TW" sz="3600" dirty="0" smtClean="0"/>
              <a:t>1</a:t>
            </a:r>
            <a:r>
              <a:rPr lang="zh-TW" altLang="en-US" sz="3600" dirty="0"/>
              <a:t>日起</a:t>
            </a:r>
            <a:r>
              <a:rPr lang="zh-TW" altLang="en-US" sz="3600" dirty="0" smtClean="0"/>
              <a:t>：</a:t>
            </a:r>
            <a:r>
              <a:rPr lang="en-US" altLang="zh-TW" sz="3600" dirty="0" smtClean="0"/>
              <a:t>115</a:t>
            </a:r>
            <a:r>
              <a:rPr lang="zh-TW" altLang="en-US" sz="3600" dirty="0" smtClean="0"/>
              <a:t>元</a:t>
            </a:r>
            <a:endParaRPr lang="zh-TW" altLang="en-US" sz="3600" dirty="0"/>
          </a:p>
          <a:p>
            <a:pPr marL="45720" indent="0">
              <a:buNone/>
            </a:pPr>
            <a:endParaRPr lang="zh-TW" altLang="en-US" sz="3600" dirty="0"/>
          </a:p>
          <a:p>
            <a:r>
              <a:rPr lang="zh-TW" altLang="en-US" sz="3600" dirty="0"/>
              <a:t> </a:t>
            </a:r>
            <a:r>
              <a:rPr lang="en-US" altLang="zh-TW" sz="3600" dirty="0" smtClean="0"/>
              <a:t>115</a:t>
            </a:r>
            <a:r>
              <a:rPr lang="zh-TW" altLang="en-US" sz="3600" dirty="0" smtClean="0"/>
              <a:t>元</a:t>
            </a:r>
            <a:r>
              <a:rPr lang="zh-TW" altLang="en-US" sz="3600" dirty="0"/>
              <a:t>適用於時薪勞工</a:t>
            </a:r>
            <a:r>
              <a:rPr lang="en-US" altLang="zh-TW" sz="3600" dirty="0"/>
              <a:t>(</a:t>
            </a:r>
            <a:r>
              <a:rPr lang="zh-TW" altLang="en-US" sz="3600" dirty="0"/>
              <a:t>部分工時者</a:t>
            </a:r>
            <a:r>
              <a:rPr lang="en-US" altLang="zh-TW" sz="3600" dirty="0"/>
              <a:t>)</a:t>
            </a:r>
            <a:r>
              <a:rPr lang="zh-TW" altLang="en-US" sz="3600" dirty="0" smtClean="0"/>
              <a:t>：</a:t>
            </a:r>
            <a:endParaRPr lang="en-US" altLang="zh-TW" sz="3600" dirty="0" smtClean="0"/>
          </a:p>
          <a:p>
            <a:r>
              <a:rPr lang="zh-TW" altLang="en-US" sz="3600" dirty="0" smtClean="0"/>
              <a:t> </a:t>
            </a:r>
            <a:r>
              <a:rPr lang="en-US" altLang="zh-TW" sz="3600" dirty="0" smtClean="0"/>
              <a:t>19,273</a:t>
            </a:r>
            <a:r>
              <a:rPr lang="zh-TW" altLang="en-US" sz="3600" dirty="0" smtClean="0"/>
              <a:t>元</a:t>
            </a:r>
            <a:r>
              <a:rPr lang="en-US" altLang="zh-TW" sz="3600" dirty="0"/>
              <a:t>/30</a:t>
            </a:r>
            <a:r>
              <a:rPr lang="zh-TW" altLang="en-US" sz="3600" dirty="0"/>
              <a:t>天</a:t>
            </a:r>
            <a:r>
              <a:rPr lang="en-US" altLang="zh-TW" sz="3600" dirty="0"/>
              <a:t>/8</a:t>
            </a:r>
            <a:r>
              <a:rPr lang="zh-TW" altLang="en-US" sz="3600" dirty="0"/>
              <a:t>小時</a:t>
            </a:r>
            <a:r>
              <a:rPr lang="en-US" altLang="zh-TW" sz="3600" dirty="0" smtClean="0"/>
              <a:t>=80.3</a:t>
            </a:r>
            <a:r>
              <a:rPr lang="zh-TW" altLang="en-US" sz="3600" dirty="0" smtClean="0"/>
              <a:t>元</a:t>
            </a:r>
            <a:r>
              <a:rPr lang="en-US" altLang="zh-TW" sz="3600" dirty="0"/>
              <a:t>/</a:t>
            </a:r>
            <a:r>
              <a:rPr lang="zh-TW" altLang="en-US" sz="3600" dirty="0"/>
              <a:t>每</a:t>
            </a:r>
            <a:r>
              <a:rPr lang="zh-TW" altLang="en-US" sz="3600" dirty="0" smtClean="0"/>
              <a:t>時</a:t>
            </a:r>
            <a:endParaRPr lang="zh-TW" altLang="en-US" sz="3600" dirty="0"/>
          </a:p>
          <a:p>
            <a:pPr marL="45720" indent="0">
              <a:buNone/>
            </a:pPr>
            <a:r>
              <a:rPr lang="zh-TW" altLang="en-US" sz="3600" dirty="0" smtClean="0"/>
              <a:t>   </a:t>
            </a:r>
            <a:r>
              <a:rPr lang="en-US" altLang="zh-TW" sz="3600" dirty="0" smtClean="0"/>
              <a:t>(</a:t>
            </a:r>
            <a:r>
              <a:rPr lang="zh-TW" altLang="en-US" sz="3600" dirty="0"/>
              <a:t>適用於月薪制者</a:t>
            </a:r>
            <a:r>
              <a:rPr lang="en-US" altLang="zh-TW" sz="3600" dirty="0"/>
              <a:t>)</a:t>
            </a:r>
          </a:p>
          <a:p>
            <a:endParaRPr lang="zh-TW" altLang="en-US" dirty="0"/>
          </a:p>
        </p:txBody>
      </p:sp>
    </p:spTree>
    <p:extLst>
      <p:ext uri="{BB962C8B-B14F-4D97-AF65-F5344CB8AC3E}">
        <p14:creationId xmlns:p14="http://schemas.microsoft.com/office/powerpoint/2010/main" val="3993516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340768"/>
            <a:ext cx="7448615" cy="1143000"/>
          </a:xfrm>
        </p:spPr>
        <p:txBody>
          <a:bodyPr/>
          <a:lstStyle/>
          <a:p>
            <a:r>
              <a:rPr lang="zh-TW" altLang="en-US" sz="6000" dirty="0" smtClean="0">
                <a:solidFill>
                  <a:schemeClr val="accent6">
                    <a:lumMod val="50000"/>
                  </a:schemeClr>
                </a:solidFill>
              </a:rPr>
              <a:t>底薪低於基本工資</a:t>
            </a:r>
            <a:r>
              <a:rPr lang="en-US" altLang="zh-TW" sz="6000" dirty="0" smtClean="0"/>
              <a:t/>
            </a:r>
            <a:br>
              <a:rPr lang="en-US" altLang="zh-TW" sz="6000" dirty="0" smtClean="0"/>
            </a:br>
            <a:r>
              <a:rPr lang="zh-TW" altLang="en-US" sz="6000" dirty="0"/>
              <a:t>違法嗎</a:t>
            </a:r>
            <a:r>
              <a:rPr lang="en-US" altLang="zh-TW" sz="6000" dirty="0"/>
              <a:t>?</a:t>
            </a:r>
            <a:r>
              <a:rPr lang="en-US" altLang="zh-TW" sz="6000" dirty="0" smtClean="0"/>
              <a:t/>
            </a:r>
            <a:br>
              <a:rPr lang="en-US" altLang="zh-TW" sz="6000" dirty="0" smtClean="0"/>
            </a:br>
            <a:endParaRPr lang="zh-TW" altLang="en-US" sz="6000" dirty="0"/>
          </a:p>
        </p:txBody>
      </p:sp>
    </p:spTree>
    <p:extLst>
      <p:ext uri="{BB962C8B-B14F-4D97-AF65-F5344CB8AC3E}">
        <p14:creationId xmlns:p14="http://schemas.microsoft.com/office/powerpoint/2010/main" val="2554522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66800" y="381000"/>
            <a:ext cx="5665440" cy="744538"/>
          </a:xfrm>
        </p:spPr>
        <p:txBody>
          <a:bodyPr/>
          <a:lstStyle/>
          <a:p>
            <a:pPr eaLnBrk="1" hangingPunct="1">
              <a:defRPr/>
            </a:pPr>
            <a:r>
              <a:rPr lang="zh-TW" altLang="en-US" sz="4000" b="1" smtClean="0">
                <a:solidFill>
                  <a:srgbClr val="CC0000"/>
                </a:solidFill>
              </a:rPr>
              <a:t>定期與不定期契約</a:t>
            </a:r>
          </a:p>
        </p:txBody>
      </p:sp>
      <p:sp>
        <p:nvSpPr>
          <p:cNvPr id="36867" name="Rectangle 3"/>
          <p:cNvSpPr>
            <a:spLocks noGrp="1" noChangeArrowheads="1"/>
          </p:cNvSpPr>
          <p:nvPr>
            <p:ph type="body" idx="4294967295"/>
          </p:nvPr>
        </p:nvSpPr>
        <p:spPr>
          <a:xfrm>
            <a:off x="152400" y="1447800"/>
            <a:ext cx="8763000" cy="4645025"/>
          </a:xfrm>
          <a:prstGeom prst="rect">
            <a:avLst/>
          </a:prstGeom>
        </p:spPr>
        <p:txBody>
          <a:bodyPr/>
          <a:lstStyle/>
          <a:p>
            <a:pPr eaLnBrk="1" hangingPunct="1"/>
            <a:r>
              <a:rPr lang="zh-TW" altLang="en-US" sz="2800" b="1" dirty="0" smtClean="0">
                <a:latin typeface="新細明體" charset="-120"/>
              </a:rPr>
              <a:t>定期契約</a:t>
            </a:r>
          </a:p>
          <a:p>
            <a:pPr lvl="1" algn="just" eaLnBrk="1" hangingPunct="1"/>
            <a:r>
              <a:rPr lang="zh-TW" altLang="en-US" sz="2400" dirty="0" smtClean="0">
                <a:latin typeface="新細明體" charset="-120"/>
              </a:rPr>
              <a:t>非繼續性、特定期間、個案事實認定</a:t>
            </a:r>
          </a:p>
          <a:p>
            <a:pPr lvl="1" algn="just" eaLnBrk="1" hangingPunct="1"/>
            <a:r>
              <a:rPr lang="zh-TW" altLang="en-US" sz="2400" dirty="0" smtClean="0">
                <a:latin typeface="新細明體" charset="-120"/>
              </a:rPr>
              <a:t>勞基法第</a:t>
            </a:r>
            <a:r>
              <a:rPr lang="en-US" altLang="zh-TW" sz="2400" dirty="0" smtClean="0">
                <a:latin typeface="新細明體" charset="-120"/>
              </a:rPr>
              <a:t>9</a:t>
            </a:r>
            <a:r>
              <a:rPr lang="zh-TW" altLang="en-US" sz="2400" dirty="0" smtClean="0">
                <a:latin typeface="新細明體" charset="-120"/>
              </a:rPr>
              <a:t>條「勞動契約，分為定期契約及不定期契約。臨時性、短期性、季節性及特定性工作得為定期契約；</a:t>
            </a:r>
            <a:r>
              <a:rPr lang="zh-TW" altLang="en-US" sz="2400" b="1" u="sng" dirty="0" smtClean="0">
                <a:solidFill>
                  <a:srgbClr val="FF3300"/>
                </a:solidFill>
                <a:latin typeface="新細明體" charset="-120"/>
              </a:rPr>
              <a:t>有繼續性工作應為不定期契約</a:t>
            </a:r>
            <a:r>
              <a:rPr lang="zh-TW" altLang="en-US" sz="2400" dirty="0" smtClean="0">
                <a:latin typeface="新細明體" charset="-120"/>
              </a:rPr>
              <a:t>。」</a:t>
            </a:r>
          </a:p>
          <a:p>
            <a:pPr lvl="1" algn="just" eaLnBrk="1" hangingPunct="1"/>
            <a:r>
              <a:rPr lang="zh-TW" altLang="en-US" sz="2400" dirty="0" smtClean="0">
                <a:solidFill>
                  <a:srgbClr val="3010B8"/>
                </a:solidFill>
                <a:latin typeface="新細明體" charset="-120"/>
              </a:rPr>
              <a:t>一、臨時性工作</a:t>
            </a:r>
          </a:p>
          <a:p>
            <a:pPr lvl="1" algn="just" eaLnBrk="1" hangingPunct="1"/>
            <a:r>
              <a:rPr lang="zh-TW" altLang="en-US" sz="2400" dirty="0" smtClean="0">
                <a:solidFill>
                  <a:srgbClr val="3010B8"/>
                </a:solidFill>
                <a:latin typeface="新細明體" charset="-120"/>
              </a:rPr>
              <a:t>二、短期性工作</a:t>
            </a:r>
          </a:p>
          <a:p>
            <a:pPr lvl="1" algn="just" eaLnBrk="1" hangingPunct="1"/>
            <a:r>
              <a:rPr lang="zh-TW" altLang="en-US" sz="2400" dirty="0" smtClean="0">
                <a:solidFill>
                  <a:srgbClr val="3010B8"/>
                </a:solidFill>
                <a:latin typeface="新細明體" charset="-120"/>
              </a:rPr>
              <a:t>三、季節性工作</a:t>
            </a:r>
          </a:p>
          <a:p>
            <a:pPr lvl="1" algn="just" eaLnBrk="1" hangingPunct="1"/>
            <a:r>
              <a:rPr lang="zh-TW" altLang="en-US" sz="2400" dirty="0" smtClean="0">
                <a:solidFill>
                  <a:srgbClr val="3010B8"/>
                </a:solidFill>
                <a:latin typeface="新細明體" charset="-120"/>
              </a:rPr>
              <a:t>四、特定性工作</a:t>
            </a:r>
          </a:p>
          <a:p>
            <a:pPr lvl="1" algn="just" eaLnBrk="1" hangingPunct="1"/>
            <a:endParaRPr lang="en-US" altLang="zh-TW" dirty="0" smtClean="0">
              <a:latin typeface="新細明體" charset="-120"/>
            </a:endParaRPr>
          </a:p>
        </p:txBody>
      </p:sp>
    </p:spTree>
    <p:extLst>
      <p:ext uri="{BB962C8B-B14F-4D97-AF65-F5344CB8AC3E}">
        <p14:creationId xmlns:p14="http://schemas.microsoft.com/office/powerpoint/2010/main" val="3328040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764704"/>
            <a:ext cx="4248471" cy="1143000"/>
          </a:xfrm>
        </p:spPr>
        <p:txBody>
          <a:bodyPr/>
          <a:lstStyle/>
          <a:p>
            <a:r>
              <a:rPr lang="zh-TW" altLang="en-US" sz="6000" dirty="0">
                <a:solidFill>
                  <a:schemeClr val="accent6">
                    <a:lumMod val="50000"/>
                  </a:schemeClr>
                </a:solidFill>
              </a:rPr>
              <a:t>工資</a:t>
            </a:r>
          </a:p>
        </p:txBody>
      </p:sp>
      <p:sp>
        <p:nvSpPr>
          <p:cNvPr id="3" name="內容版面配置區 2"/>
          <p:cNvSpPr>
            <a:spLocks noGrp="1"/>
          </p:cNvSpPr>
          <p:nvPr>
            <p:ph sz="quarter" idx="13"/>
          </p:nvPr>
        </p:nvSpPr>
        <p:spPr>
          <a:xfrm>
            <a:off x="899592" y="2204864"/>
            <a:ext cx="7704856" cy="3744416"/>
          </a:xfrm>
        </p:spPr>
        <p:txBody>
          <a:bodyPr>
            <a:normAutofit fontScale="92500"/>
          </a:bodyPr>
          <a:lstStyle/>
          <a:p>
            <a:pPr marL="0" lvl="0" indent="0" eaLnBrk="0" fontAlgn="base" hangingPunct="0">
              <a:spcAft>
                <a:spcPct val="0"/>
              </a:spcAft>
              <a:buClrTx/>
              <a:buSzTx/>
              <a:buNone/>
            </a:pPr>
            <a:r>
              <a:rPr kumimoji="1" lang="zh-TW" altLang="en-US" sz="3900" b="1" kern="0" dirty="0">
                <a:solidFill>
                  <a:srgbClr val="990099"/>
                </a:solidFill>
                <a:latin typeface="Verdana"/>
                <a:ea typeface="新細明體"/>
              </a:rPr>
              <a:t>工資的定義</a:t>
            </a:r>
            <a:r>
              <a:rPr kumimoji="1" lang="en-US" altLang="zh-TW" sz="3900" b="1" kern="0" dirty="0">
                <a:solidFill>
                  <a:srgbClr val="990099"/>
                </a:solidFill>
                <a:latin typeface="Verdana"/>
                <a:ea typeface="新細明體"/>
              </a:rPr>
              <a:t>:</a:t>
            </a:r>
          </a:p>
          <a:p>
            <a:pPr marL="0" lvl="0" indent="0" eaLnBrk="0" fontAlgn="base" hangingPunct="0">
              <a:spcAft>
                <a:spcPct val="0"/>
              </a:spcAft>
              <a:buClrTx/>
              <a:buSzTx/>
              <a:buNone/>
            </a:pPr>
            <a:r>
              <a:rPr kumimoji="1" lang="zh-TW" altLang="en-US" sz="3200" b="1" kern="0" dirty="0">
                <a:solidFill>
                  <a:srgbClr val="006699"/>
                </a:solidFill>
                <a:latin typeface="Verdana"/>
                <a:ea typeface="新細明體"/>
              </a:rPr>
              <a:t>   </a:t>
            </a:r>
            <a:r>
              <a:rPr kumimoji="1" lang="zh-TW" altLang="en-US" sz="3500" b="1" kern="0" dirty="0">
                <a:solidFill>
                  <a:schemeClr val="tx1">
                    <a:lumMod val="95000"/>
                    <a:lumOff val="5000"/>
                  </a:schemeClr>
                </a:solidFill>
                <a:latin typeface="Verdana"/>
                <a:ea typeface="新細明體"/>
              </a:rPr>
              <a:t>勞務的對價</a:t>
            </a:r>
            <a:endParaRPr kumimoji="1" lang="en-US" altLang="zh-TW" sz="3500" b="1" kern="0" dirty="0">
              <a:solidFill>
                <a:schemeClr val="tx1">
                  <a:lumMod val="95000"/>
                  <a:lumOff val="5000"/>
                </a:schemeClr>
              </a:solidFill>
              <a:latin typeface="Verdana"/>
              <a:ea typeface="新細明體"/>
            </a:endParaRPr>
          </a:p>
          <a:p>
            <a:pPr marL="0" lvl="0" indent="0" eaLnBrk="0" fontAlgn="base" hangingPunct="0">
              <a:spcAft>
                <a:spcPct val="0"/>
              </a:spcAft>
              <a:buClrTx/>
              <a:buSzTx/>
              <a:buNone/>
            </a:pPr>
            <a:r>
              <a:rPr kumimoji="1" lang="zh-TW" altLang="en-US" sz="3500" b="1" kern="0" dirty="0">
                <a:solidFill>
                  <a:schemeClr val="tx1">
                    <a:lumMod val="95000"/>
                    <a:lumOff val="5000"/>
                  </a:schemeClr>
                </a:solidFill>
                <a:latin typeface="Verdana"/>
                <a:ea typeface="新細明體"/>
              </a:rPr>
              <a:t>   經常性</a:t>
            </a:r>
            <a:r>
              <a:rPr kumimoji="1" lang="zh-TW" altLang="en-US" sz="3500" b="1" kern="0" dirty="0" smtClean="0">
                <a:solidFill>
                  <a:schemeClr val="tx1">
                    <a:lumMod val="95000"/>
                    <a:lumOff val="5000"/>
                  </a:schemeClr>
                </a:solidFill>
                <a:latin typeface="Verdana"/>
                <a:ea typeface="新細明體"/>
              </a:rPr>
              <a:t>給與</a:t>
            </a:r>
            <a:endParaRPr kumimoji="1" lang="en-US" altLang="zh-TW" sz="3500" b="1" kern="0" dirty="0">
              <a:solidFill>
                <a:schemeClr val="tx1">
                  <a:lumMod val="95000"/>
                  <a:lumOff val="5000"/>
                </a:schemeClr>
              </a:solidFill>
              <a:latin typeface="Verdana"/>
              <a:ea typeface="新細明體"/>
            </a:endParaRPr>
          </a:p>
          <a:p>
            <a:pPr marL="0" lvl="0" indent="0" eaLnBrk="0" fontAlgn="base" hangingPunct="0">
              <a:spcAft>
                <a:spcPct val="0"/>
              </a:spcAft>
              <a:buClrTx/>
              <a:buSzTx/>
              <a:buNone/>
            </a:pPr>
            <a:endParaRPr kumimoji="1" lang="en-US" altLang="zh-TW" sz="2600" b="1" kern="0" dirty="0">
              <a:solidFill>
                <a:schemeClr val="tx1">
                  <a:lumMod val="95000"/>
                  <a:lumOff val="5000"/>
                </a:schemeClr>
              </a:solidFill>
              <a:latin typeface="Verdana"/>
              <a:ea typeface="新細明體"/>
            </a:endParaRPr>
          </a:p>
          <a:p>
            <a:pPr marL="0" lvl="0" indent="0" eaLnBrk="0" fontAlgn="base" hangingPunct="0">
              <a:spcAft>
                <a:spcPct val="0"/>
              </a:spcAft>
              <a:buClrTx/>
              <a:buSzTx/>
              <a:buNone/>
            </a:pPr>
            <a:r>
              <a:rPr kumimoji="1" lang="zh-TW" altLang="en-US" sz="3500" b="1" kern="0" dirty="0" smtClean="0">
                <a:solidFill>
                  <a:schemeClr val="tx1">
                    <a:lumMod val="95000"/>
                    <a:lumOff val="5000"/>
                  </a:schemeClr>
                </a:solidFill>
                <a:latin typeface="Verdana"/>
                <a:ea typeface="新細明體"/>
              </a:rPr>
              <a:t>加班費</a:t>
            </a:r>
            <a:r>
              <a:rPr kumimoji="1" lang="zh-TW" altLang="en-US" sz="3500" b="1" kern="0" dirty="0">
                <a:solidFill>
                  <a:schemeClr val="tx1">
                    <a:lumMod val="95000"/>
                    <a:lumOff val="5000"/>
                  </a:schemeClr>
                </a:solidFill>
                <a:latin typeface="Verdana"/>
                <a:ea typeface="新細明體"/>
              </a:rPr>
              <a:t>、全勤獎金、交通費、伙食費等</a:t>
            </a:r>
            <a:endParaRPr kumimoji="1" lang="en-US" altLang="zh-TW" sz="3500" b="1" kern="0" dirty="0">
              <a:solidFill>
                <a:schemeClr val="tx1">
                  <a:lumMod val="95000"/>
                  <a:lumOff val="5000"/>
                </a:schemeClr>
              </a:solidFill>
              <a:latin typeface="Verdana"/>
              <a:ea typeface="新細明體"/>
            </a:endParaRPr>
          </a:p>
          <a:p>
            <a:pPr marL="0" lvl="0" indent="0" eaLnBrk="0" fontAlgn="base" hangingPunct="0">
              <a:spcAft>
                <a:spcPct val="0"/>
              </a:spcAft>
              <a:buClrTx/>
              <a:buSzTx/>
              <a:buNone/>
            </a:pPr>
            <a:r>
              <a:rPr kumimoji="1" lang="zh-TW" altLang="en-US" sz="3500" b="1" kern="0" dirty="0" smtClean="0">
                <a:solidFill>
                  <a:schemeClr val="tx1">
                    <a:lumMod val="95000"/>
                    <a:lumOff val="5000"/>
                  </a:schemeClr>
                </a:solidFill>
                <a:latin typeface="Verdana"/>
                <a:ea typeface="新細明體"/>
              </a:rPr>
              <a:t>是</a:t>
            </a:r>
            <a:r>
              <a:rPr kumimoji="1" lang="zh-TW" altLang="en-US" sz="3500" b="1" kern="0" dirty="0">
                <a:solidFill>
                  <a:schemeClr val="tx1">
                    <a:lumMod val="95000"/>
                    <a:lumOff val="5000"/>
                  </a:schemeClr>
                </a:solidFill>
                <a:latin typeface="Verdana"/>
                <a:ea typeface="新細明體"/>
              </a:rPr>
              <a:t>工資嗎</a:t>
            </a:r>
            <a:r>
              <a:rPr kumimoji="1" lang="en-US" altLang="zh-TW" sz="3500" b="1" kern="0" dirty="0">
                <a:solidFill>
                  <a:schemeClr val="tx1">
                    <a:lumMod val="95000"/>
                    <a:lumOff val="5000"/>
                  </a:schemeClr>
                </a:solidFill>
                <a:latin typeface="Verdana"/>
                <a:ea typeface="新細明體"/>
              </a:rPr>
              <a:t>?</a:t>
            </a:r>
          </a:p>
          <a:p>
            <a:endParaRPr lang="zh-TW" altLang="en-US" b="1" dirty="0"/>
          </a:p>
        </p:txBody>
      </p:sp>
    </p:spTree>
    <p:extLst>
      <p:ext uri="{BB962C8B-B14F-4D97-AF65-F5344CB8AC3E}">
        <p14:creationId xmlns:p14="http://schemas.microsoft.com/office/powerpoint/2010/main" val="222460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548680"/>
            <a:ext cx="2952328" cy="1143000"/>
          </a:xfrm>
        </p:spPr>
        <p:txBody>
          <a:bodyPr/>
          <a:lstStyle/>
          <a:p>
            <a:r>
              <a:rPr lang="zh-TW" altLang="en-US" sz="6000" dirty="0">
                <a:solidFill>
                  <a:schemeClr val="accent6">
                    <a:lumMod val="50000"/>
                  </a:schemeClr>
                </a:solidFill>
              </a:rPr>
              <a:t>非</a:t>
            </a:r>
            <a:r>
              <a:rPr lang="zh-TW" altLang="en-US" sz="6000" dirty="0" smtClean="0">
                <a:solidFill>
                  <a:schemeClr val="accent6">
                    <a:lumMod val="50000"/>
                  </a:schemeClr>
                </a:solidFill>
              </a:rPr>
              <a:t>工資</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755576" y="2060848"/>
            <a:ext cx="7920880" cy="3474720"/>
          </a:xfrm>
        </p:spPr>
        <p:txBody>
          <a:bodyPr>
            <a:normAutofit/>
          </a:bodyPr>
          <a:lstStyle/>
          <a:p>
            <a:pPr marL="45720" indent="0">
              <a:buNone/>
            </a:pPr>
            <a:r>
              <a:rPr lang="zh-TW" altLang="en-US" sz="3200" b="1" dirty="0"/>
              <a:t>紅利、年終獎金、競賽獎金、研發獎金</a:t>
            </a:r>
          </a:p>
          <a:p>
            <a:pPr marL="45720" indent="0">
              <a:buNone/>
            </a:pPr>
            <a:r>
              <a:rPr lang="zh-TW" altLang="en-US" sz="3200" b="1" dirty="0" smtClean="0"/>
              <a:t>特殊</a:t>
            </a:r>
            <a:r>
              <a:rPr lang="zh-TW" altLang="en-US" sz="3200" b="1" dirty="0"/>
              <a:t>功績獎金、久任獎金、三節獎金</a:t>
            </a:r>
          </a:p>
          <a:p>
            <a:pPr marL="45720" indent="0">
              <a:buNone/>
            </a:pPr>
            <a:r>
              <a:rPr lang="zh-TW" altLang="en-US" sz="3200" b="1" dirty="0" smtClean="0"/>
              <a:t>醫療</a:t>
            </a:r>
            <a:r>
              <a:rPr lang="zh-TW" altLang="en-US" sz="3200" b="1" dirty="0"/>
              <a:t>補助費、教育補助費、服務費、</a:t>
            </a:r>
          </a:p>
          <a:p>
            <a:pPr marL="45720" indent="0">
              <a:buNone/>
            </a:pPr>
            <a:r>
              <a:rPr lang="zh-TW" altLang="en-US" sz="3200" b="1" dirty="0" smtClean="0"/>
              <a:t>雇主</a:t>
            </a:r>
            <a:r>
              <a:rPr lang="zh-TW" altLang="en-US" sz="3200" b="1" dirty="0"/>
              <a:t>致送的賀禮及慰問金等、職災補償費</a:t>
            </a:r>
          </a:p>
          <a:p>
            <a:pPr marL="45720" indent="0">
              <a:buNone/>
            </a:pPr>
            <a:r>
              <a:rPr lang="zh-TW" altLang="en-US" sz="3200" b="1" dirty="0" smtClean="0"/>
              <a:t>勞保</a:t>
            </a:r>
            <a:r>
              <a:rPr lang="zh-TW" altLang="en-US" sz="3200" b="1" dirty="0"/>
              <a:t>費、差旅費及交際費、工作服等</a:t>
            </a:r>
          </a:p>
          <a:p>
            <a:pPr marL="45720" indent="0">
              <a:buNone/>
            </a:pPr>
            <a:endParaRPr lang="zh-TW" altLang="en-US" sz="2800" b="1" dirty="0"/>
          </a:p>
        </p:txBody>
      </p:sp>
    </p:spTree>
    <p:extLst>
      <p:ext uri="{BB962C8B-B14F-4D97-AF65-F5344CB8AC3E}">
        <p14:creationId xmlns:p14="http://schemas.microsoft.com/office/powerpoint/2010/main" val="3303167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92696"/>
            <a:ext cx="7088575" cy="1143000"/>
          </a:xfrm>
        </p:spPr>
        <p:txBody>
          <a:bodyPr/>
          <a:lstStyle/>
          <a:p>
            <a:r>
              <a:rPr lang="zh-TW" altLang="en-US" sz="5400" dirty="0" smtClean="0">
                <a:solidFill>
                  <a:schemeClr val="accent6">
                    <a:lumMod val="50000"/>
                  </a:schemeClr>
                </a:solidFill>
              </a:rPr>
              <a:t>如何判斷是否為勞工</a:t>
            </a:r>
            <a:r>
              <a:rPr lang="en-US" altLang="zh-TW" sz="5400" dirty="0" smtClean="0">
                <a:solidFill>
                  <a:schemeClr val="accent6">
                    <a:lumMod val="50000"/>
                  </a:schemeClr>
                </a:solidFill>
              </a:rPr>
              <a:t>?</a:t>
            </a:r>
            <a:endParaRPr lang="zh-TW" altLang="en-US" sz="5400" dirty="0">
              <a:solidFill>
                <a:schemeClr val="accent6">
                  <a:lumMod val="50000"/>
                </a:schemeClr>
              </a:solidFill>
            </a:endParaRPr>
          </a:p>
        </p:txBody>
      </p:sp>
      <p:sp>
        <p:nvSpPr>
          <p:cNvPr id="3" name="內容版面配置區 2"/>
          <p:cNvSpPr>
            <a:spLocks noGrp="1"/>
          </p:cNvSpPr>
          <p:nvPr>
            <p:ph sz="quarter" idx="13"/>
          </p:nvPr>
        </p:nvSpPr>
        <p:spPr>
          <a:xfrm>
            <a:off x="899592" y="1988840"/>
            <a:ext cx="7056784" cy="3906768"/>
          </a:xfrm>
        </p:spPr>
        <p:txBody>
          <a:bodyPr>
            <a:noAutofit/>
          </a:bodyPr>
          <a:lstStyle/>
          <a:p>
            <a:pPr marL="45720" indent="0">
              <a:lnSpc>
                <a:spcPct val="150000"/>
              </a:lnSpc>
              <a:buNone/>
            </a:pPr>
            <a:r>
              <a:rPr lang="zh-TW" altLang="en-US" sz="3600" b="1" dirty="0" smtClean="0"/>
              <a:t>總經理</a:t>
            </a:r>
            <a:r>
              <a:rPr lang="zh-TW" altLang="en-US" sz="3600" b="1" dirty="0">
                <a:latin typeface="新細明體"/>
                <a:ea typeface="新細明體"/>
              </a:rPr>
              <a:t>、清潔工、</a:t>
            </a:r>
            <a:r>
              <a:rPr lang="zh-TW" altLang="en-US" sz="3600" b="1" dirty="0" smtClean="0">
                <a:latin typeface="新細明體"/>
                <a:ea typeface="新細明體"/>
              </a:rPr>
              <a:t>靠行貨車</a:t>
            </a:r>
            <a:r>
              <a:rPr lang="zh-TW" altLang="en-US" sz="3600" b="1" dirty="0">
                <a:latin typeface="新細明體"/>
                <a:ea typeface="新細明體"/>
              </a:rPr>
              <a:t>司機、管委會自聘保全員、工讀生、建教生</a:t>
            </a:r>
            <a:r>
              <a:rPr lang="zh-TW" altLang="en-US" sz="3600" b="1" dirty="0" smtClean="0">
                <a:latin typeface="新細明體"/>
                <a:ea typeface="新細明體"/>
              </a:rPr>
              <a:t>、</a:t>
            </a:r>
            <a:r>
              <a:rPr lang="en-US" altLang="zh-TW" sz="3600" b="1" dirty="0" smtClean="0">
                <a:latin typeface="新細明體"/>
                <a:ea typeface="新細明體"/>
              </a:rPr>
              <a:t>part time</a:t>
            </a:r>
            <a:r>
              <a:rPr lang="zh-TW" altLang="en-US" sz="3600" b="1" dirty="0" smtClean="0">
                <a:latin typeface="新細明體"/>
                <a:ea typeface="新細明體"/>
              </a:rPr>
              <a:t>、</a:t>
            </a:r>
            <a:r>
              <a:rPr lang="zh-TW" altLang="en-US" sz="3600" b="1" dirty="0">
                <a:latin typeface="新細明體"/>
                <a:ea typeface="新細明體"/>
              </a:rPr>
              <a:t>家庭代工、股東、派遣工、老闆的配偶、論件計酬</a:t>
            </a:r>
            <a:r>
              <a:rPr lang="zh-TW" altLang="en-US" sz="3600" b="1" dirty="0" smtClean="0">
                <a:latin typeface="新細明體"/>
                <a:ea typeface="新細明體"/>
              </a:rPr>
              <a:t>者等是勞基法所稱之勞工嗎</a:t>
            </a:r>
            <a:r>
              <a:rPr lang="en-US" altLang="zh-TW" sz="3600" b="1" dirty="0" smtClean="0">
                <a:latin typeface="新細明體"/>
                <a:ea typeface="新細明體"/>
              </a:rPr>
              <a:t>?</a:t>
            </a:r>
            <a:endParaRPr lang="zh-TW" altLang="en-US" sz="3600" b="1" dirty="0"/>
          </a:p>
        </p:txBody>
      </p:sp>
    </p:spTree>
    <p:extLst>
      <p:ext uri="{BB962C8B-B14F-4D97-AF65-F5344CB8AC3E}">
        <p14:creationId xmlns:p14="http://schemas.microsoft.com/office/powerpoint/2010/main" val="411235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548680"/>
            <a:ext cx="6120680" cy="1143000"/>
          </a:xfrm>
        </p:spPr>
        <p:txBody>
          <a:bodyPr/>
          <a:lstStyle/>
          <a:p>
            <a:r>
              <a:rPr lang="zh-TW" altLang="en-US" sz="6000" dirty="0" smtClean="0">
                <a:solidFill>
                  <a:schemeClr val="accent6">
                    <a:lumMod val="50000"/>
                  </a:schemeClr>
                </a:solidFill>
              </a:rPr>
              <a:t>曠職解僱問題</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971600" y="1700808"/>
            <a:ext cx="7056784" cy="4248472"/>
          </a:xfrm>
        </p:spPr>
        <p:txBody>
          <a:bodyPr>
            <a:normAutofit/>
          </a:bodyPr>
          <a:lstStyle/>
          <a:p>
            <a:r>
              <a:rPr lang="zh-TW" altLang="en-US" sz="3600" dirty="0" smtClean="0"/>
              <a:t>公司規定遲到或早退超過半小時視為曠職</a:t>
            </a:r>
            <a:endParaRPr lang="en-US" altLang="zh-TW" sz="3600" dirty="0" smtClean="0"/>
          </a:p>
          <a:p>
            <a:r>
              <a:rPr lang="zh-TW" altLang="en-US" sz="3600" dirty="0"/>
              <a:t>勞工陳君</a:t>
            </a:r>
            <a:r>
              <a:rPr lang="en-US" altLang="zh-TW" sz="3600" dirty="0"/>
              <a:t>12</a:t>
            </a:r>
            <a:r>
              <a:rPr lang="zh-TW" altLang="en-US" sz="3600" dirty="0"/>
              <a:t>月份</a:t>
            </a:r>
            <a:r>
              <a:rPr lang="zh-TW" altLang="en-US" sz="3600" dirty="0" smtClean="0"/>
              <a:t>遲到</a:t>
            </a:r>
            <a:r>
              <a:rPr lang="zh-TW" altLang="en-US" sz="3600" dirty="0"/>
              <a:t>及早退超過半</a:t>
            </a:r>
            <a:r>
              <a:rPr lang="zh-TW" altLang="en-US" sz="3600" dirty="0" smtClean="0"/>
              <a:t>小時共</a:t>
            </a:r>
            <a:r>
              <a:rPr lang="en-US" altLang="zh-TW" sz="3600" dirty="0" smtClean="0"/>
              <a:t>7</a:t>
            </a:r>
            <a:r>
              <a:rPr lang="zh-TW" altLang="en-US" sz="3600" dirty="0" smtClean="0"/>
              <a:t>次，可否以勞基法第</a:t>
            </a:r>
            <a:r>
              <a:rPr lang="en-US" altLang="zh-TW" sz="3600" dirty="0" smtClean="0"/>
              <a:t>12</a:t>
            </a:r>
            <a:r>
              <a:rPr lang="zh-TW" altLang="en-US" sz="3600" dirty="0" smtClean="0"/>
              <a:t>條第</a:t>
            </a:r>
            <a:r>
              <a:rPr lang="en-US" altLang="zh-TW" sz="3600" dirty="0" smtClean="0"/>
              <a:t>1</a:t>
            </a:r>
            <a:r>
              <a:rPr lang="zh-TW" altLang="en-US" sz="3600" dirty="0" smtClean="0"/>
              <a:t>項第</a:t>
            </a:r>
            <a:r>
              <a:rPr lang="en-US" altLang="zh-TW" sz="3600" dirty="0" smtClean="0"/>
              <a:t>6</a:t>
            </a:r>
            <a:r>
              <a:rPr lang="zh-TW" altLang="en-US" sz="3600" dirty="0"/>
              <a:t>款規定</a:t>
            </a:r>
            <a:r>
              <a:rPr lang="zh-TW" altLang="en-US" sz="3600" dirty="0" smtClean="0"/>
              <a:t>，以一個月內曠工達六日為由不經預告終止契約</a:t>
            </a:r>
            <a:r>
              <a:rPr lang="en-US" altLang="zh-TW" sz="3600" dirty="0" smtClean="0"/>
              <a:t>?</a:t>
            </a:r>
            <a:endParaRPr lang="zh-TW" altLang="en-US" sz="3600" dirty="0"/>
          </a:p>
        </p:txBody>
      </p:sp>
    </p:spTree>
    <p:extLst>
      <p:ext uri="{BB962C8B-B14F-4D97-AF65-F5344CB8AC3E}">
        <p14:creationId xmlns:p14="http://schemas.microsoft.com/office/powerpoint/2010/main" val="414666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08720"/>
            <a:ext cx="7920880" cy="1143000"/>
          </a:xfrm>
        </p:spPr>
        <p:txBody>
          <a:bodyPr/>
          <a:lstStyle/>
          <a:p>
            <a:r>
              <a:rPr lang="zh-TW" altLang="en-US" sz="6000" dirty="0" smtClean="0">
                <a:solidFill>
                  <a:schemeClr val="accent6">
                    <a:lumMod val="50000"/>
                  </a:schemeClr>
                </a:solidFill>
              </a:rPr>
              <a:t>勞工辭職要預告嗎</a:t>
            </a:r>
            <a:r>
              <a:rPr lang="en-US" altLang="zh-TW" sz="6000" dirty="0" smtClean="0">
                <a:solidFill>
                  <a:schemeClr val="accent6">
                    <a:lumMod val="50000"/>
                  </a:schemeClr>
                </a:solidFill>
              </a:rPr>
              <a:t>?</a:t>
            </a:r>
            <a:endParaRPr lang="zh-TW" altLang="en-US" sz="6000" dirty="0">
              <a:solidFill>
                <a:schemeClr val="accent6">
                  <a:lumMod val="50000"/>
                </a:schemeClr>
              </a:solidFill>
            </a:endParaRPr>
          </a:p>
        </p:txBody>
      </p:sp>
      <p:sp>
        <p:nvSpPr>
          <p:cNvPr id="3" name="內容版面配置區 2"/>
          <p:cNvSpPr>
            <a:spLocks noGrp="1"/>
          </p:cNvSpPr>
          <p:nvPr>
            <p:ph sz="quarter" idx="13"/>
          </p:nvPr>
        </p:nvSpPr>
        <p:spPr>
          <a:xfrm>
            <a:off x="1259632" y="2564904"/>
            <a:ext cx="7004248" cy="3474720"/>
          </a:xfrm>
        </p:spPr>
        <p:txBody>
          <a:bodyPr/>
          <a:lstStyle/>
          <a:p>
            <a:pPr marL="45720" indent="0">
              <a:buNone/>
            </a:pPr>
            <a:r>
              <a:rPr lang="zh-TW" altLang="en-US" sz="4400" dirty="0" smtClean="0"/>
              <a:t>勞工自</a:t>
            </a:r>
            <a:r>
              <a:rPr lang="zh-TW" altLang="en-US" sz="4400" dirty="0"/>
              <a:t>請辭職但不依照勞</a:t>
            </a:r>
          </a:p>
          <a:p>
            <a:pPr marL="45720" indent="0">
              <a:buNone/>
            </a:pPr>
            <a:r>
              <a:rPr lang="zh-TW" altLang="en-US" sz="4400" dirty="0"/>
              <a:t>基法預告期間規定，其法律</a:t>
            </a:r>
          </a:p>
          <a:p>
            <a:pPr marL="45720" indent="0">
              <a:buNone/>
            </a:pPr>
            <a:r>
              <a:rPr lang="zh-TW" altLang="en-US" sz="4400" dirty="0"/>
              <a:t>效力如何</a:t>
            </a:r>
            <a:r>
              <a:rPr lang="en-US" altLang="zh-TW" sz="4400" dirty="0"/>
              <a:t>?</a:t>
            </a:r>
          </a:p>
          <a:p>
            <a:pPr marL="45720" indent="0">
              <a:buNone/>
            </a:pPr>
            <a:endParaRPr lang="zh-TW" altLang="en-US" dirty="0"/>
          </a:p>
        </p:txBody>
      </p:sp>
    </p:spTree>
    <p:extLst>
      <p:ext uri="{BB962C8B-B14F-4D97-AF65-F5344CB8AC3E}">
        <p14:creationId xmlns:p14="http://schemas.microsoft.com/office/powerpoint/2010/main" val="2299507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08720"/>
            <a:ext cx="8280920" cy="2448272"/>
          </a:xfrm>
        </p:spPr>
        <p:txBody>
          <a:bodyPr/>
          <a:lstStyle/>
          <a:p>
            <a:pPr marL="0" indent="0">
              <a:lnSpc>
                <a:spcPts val="4600"/>
              </a:lnSpc>
              <a:buNone/>
            </a:pPr>
            <a:r>
              <a:rPr lang="zh-TW" altLang="en-US" sz="4000" dirty="0" smtClean="0">
                <a:solidFill>
                  <a:srgbClr val="C00000"/>
                </a:solidFill>
              </a:rPr>
              <a:t>向</a:t>
            </a:r>
            <a:r>
              <a:rPr lang="zh-TW" altLang="en-US" sz="4000" dirty="0">
                <a:solidFill>
                  <a:srgbClr val="C00000"/>
                </a:solidFill>
              </a:rPr>
              <a:t>雇主預告離職</a:t>
            </a:r>
            <a:r>
              <a:rPr lang="en-US" altLang="zh-TW" sz="4000" dirty="0">
                <a:solidFill>
                  <a:srgbClr val="C00000"/>
                </a:solidFill>
              </a:rPr>
              <a:t>,</a:t>
            </a:r>
            <a:r>
              <a:rPr lang="zh-TW" altLang="en-US" sz="4000" dirty="0">
                <a:solidFill>
                  <a:srgbClr val="C00000"/>
                </a:solidFill>
              </a:rPr>
              <a:t>卻要求提前</a:t>
            </a:r>
            <a:r>
              <a:rPr lang="en-US" altLang="zh-TW" sz="4000" dirty="0">
                <a:solidFill>
                  <a:srgbClr val="C00000"/>
                </a:solidFill>
              </a:rPr>
              <a:t>,</a:t>
            </a:r>
            <a:r>
              <a:rPr lang="zh-TW" altLang="en-US" sz="4000" dirty="0">
                <a:solidFill>
                  <a:srgbClr val="C00000"/>
                </a:solidFill>
              </a:rPr>
              <a:t>合理嗎</a:t>
            </a:r>
            <a:r>
              <a:rPr lang="en-US" altLang="zh-TW" sz="4000" dirty="0" smtClean="0">
                <a:solidFill>
                  <a:srgbClr val="C00000"/>
                </a:solidFill>
              </a:rPr>
              <a:t>?</a:t>
            </a:r>
            <a:br>
              <a:rPr lang="en-US" altLang="zh-TW" sz="4000" dirty="0" smtClean="0">
                <a:solidFill>
                  <a:srgbClr val="C00000"/>
                </a:solidFill>
              </a:rPr>
            </a:br>
            <a:r>
              <a:rPr lang="en-US" altLang="zh-TW" sz="4000" dirty="0" smtClean="0">
                <a:solidFill>
                  <a:srgbClr val="C00000"/>
                </a:solidFill>
              </a:rPr>
              <a:t/>
            </a:r>
            <a:br>
              <a:rPr lang="en-US" altLang="zh-TW" sz="4000" dirty="0" smtClean="0">
                <a:solidFill>
                  <a:srgbClr val="C00000"/>
                </a:solidFill>
              </a:rPr>
            </a:br>
            <a:r>
              <a:rPr lang="en-US" altLang="zh-TW" sz="3200" dirty="0" smtClean="0">
                <a:solidFill>
                  <a:schemeClr val="bg2">
                    <a:lumMod val="10000"/>
                  </a:schemeClr>
                </a:solidFill>
              </a:rPr>
              <a:t>1.</a:t>
            </a:r>
            <a:r>
              <a:rPr lang="zh-TW" altLang="en-US" sz="3200" dirty="0" smtClean="0">
                <a:solidFill>
                  <a:schemeClr val="bg2">
                    <a:lumMod val="10000"/>
                  </a:schemeClr>
                </a:solidFill>
              </a:rPr>
              <a:t>拒絕受領勞務說                     </a:t>
            </a:r>
            <a:r>
              <a:rPr lang="en-US" altLang="zh-TW" sz="3200" dirty="0" smtClean="0">
                <a:solidFill>
                  <a:schemeClr val="bg2">
                    <a:lumMod val="10000"/>
                  </a:schemeClr>
                </a:solidFill>
              </a:rPr>
              <a:t>.</a:t>
            </a:r>
            <a:r>
              <a:rPr lang="zh-TW" altLang="en-US" sz="3200" dirty="0" smtClean="0">
                <a:solidFill>
                  <a:schemeClr val="bg2">
                    <a:lumMod val="10000"/>
                  </a:schemeClr>
                </a:solidFill>
              </a:rPr>
              <a:t>                        </a:t>
            </a:r>
            <a:r>
              <a:rPr lang="en-US" altLang="zh-TW" sz="3200" dirty="0" smtClean="0">
                <a:solidFill>
                  <a:schemeClr val="bg2">
                    <a:lumMod val="10000"/>
                  </a:schemeClr>
                </a:solidFill>
              </a:rPr>
              <a:t/>
            </a:r>
            <a:br>
              <a:rPr lang="en-US" altLang="zh-TW" sz="3200" dirty="0" smtClean="0">
                <a:solidFill>
                  <a:schemeClr val="bg2">
                    <a:lumMod val="10000"/>
                  </a:schemeClr>
                </a:solidFill>
              </a:rPr>
            </a:br>
            <a:r>
              <a:rPr lang="en-US" altLang="zh-TW" sz="3200" dirty="0" smtClean="0">
                <a:solidFill>
                  <a:schemeClr val="bg2">
                    <a:lumMod val="10000"/>
                  </a:schemeClr>
                </a:solidFill>
              </a:rPr>
              <a:t>2.</a:t>
            </a:r>
            <a:r>
              <a:rPr lang="zh-TW" altLang="en-US" sz="3200" dirty="0" smtClean="0">
                <a:solidFill>
                  <a:schemeClr val="bg2">
                    <a:lumMod val="10000"/>
                  </a:schemeClr>
                </a:solidFill>
              </a:rPr>
              <a:t>視同資遣說                           </a:t>
            </a:r>
            <a:r>
              <a:rPr lang="en-US" altLang="zh-TW" sz="3200" dirty="0" smtClean="0">
                <a:solidFill>
                  <a:schemeClr val="bg2">
                    <a:lumMod val="10000"/>
                  </a:schemeClr>
                </a:solidFill>
              </a:rPr>
              <a:t>.</a:t>
            </a:r>
            <a:br>
              <a:rPr lang="en-US" altLang="zh-TW" sz="3200" dirty="0" smtClean="0">
                <a:solidFill>
                  <a:schemeClr val="bg2">
                    <a:lumMod val="10000"/>
                  </a:schemeClr>
                </a:solidFill>
              </a:rPr>
            </a:br>
            <a:r>
              <a:rPr lang="en-US" altLang="zh-TW" sz="3200" dirty="0" smtClean="0">
                <a:solidFill>
                  <a:schemeClr val="bg2">
                    <a:lumMod val="10000"/>
                  </a:schemeClr>
                </a:solidFill>
              </a:rPr>
              <a:t>3.</a:t>
            </a:r>
            <a:r>
              <a:rPr lang="zh-TW" altLang="en-US" sz="3200" dirty="0" smtClean="0">
                <a:solidFill>
                  <a:schemeClr val="bg2">
                    <a:lumMod val="10000"/>
                  </a:schemeClr>
                </a:solidFill>
              </a:rPr>
              <a:t>被迫辭職權取得說                 </a:t>
            </a:r>
            <a:r>
              <a:rPr lang="en-US" altLang="zh-TW" sz="3200" dirty="0" smtClean="0">
                <a:solidFill>
                  <a:schemeClr val="bg2">
                    <a:lumMod val="10000"/>
                  </a:schemeClr>
                </a:solidFill>
              </a:rPr>
              <a:t>.</a:t>
            </a:r>
            <a:br>
              <a:rPr lang="en-US" altLang="zh-TW" sz="3200" dirty="0" smtClean="0">
                <a:solidFill>
                  <a:schemeClr val="bg2">
                    <a:lumMod val="10000"/>
                  </a:schemeClr>
                </a:solidFill>
              </a:rPr>
            </a:br>
            <a:r>
              <a:rPr lang="en-US" altLang="zh-TW" sz="3200" dirty="0" smtClean="0"/>
              <a:t/>
            </a:r>
            <a:br>
              <a:rPr lang="en-US" altLang="zh-TW" sz="3200" dirty="0" smtClean="0"/>
            </a:br>
            <a:r>
              <a:rPr lang="en-US" altLang="zh-TW" sz="4000" dirty="0" smtClean="0">
                <a:solidFill>
                  <a:srgbClr val="7030A0"/>
                </a:solidFill>
              </a:rPr>
              <a:t/>
            </a:r>
            <a:br>
              <a:rPr lang="en-US" altLang="zh-TW" sz="4000" dirty="0" smtClean="0">
                <a:solidFill>
                  <a:srgbClr val="7030A0"/>
                </a:solidFill>
              </a:rPr>
            </a:br>
            <a:r>
              <a:rPr lang="en-US" altLang="zh-TW" sz="4000" dirty="0" smtClean="0">
                <a:solidFill>
                  <a:srgbClr val="7030A0"/>
                </a:solidFill>
              </a:rPr>
              <a:t/>
            </a:r>
            <a:br>
              <a:rPr lang="en-US" altLang="zh-TW" sz="4000" dirty="0" smtClean="0">
                <a:solidFill>
                  <a:srgbClr val="7030A0"/>
                </a:solidFill>
              </a:rPr>
            </a:br>
            <a:endParaRPr lang="zh-TW" altLang="en-US" sz="3000" dirty="0">
              <a:solidFill>
                <a:srgbClr val="7030A0"/>
              </a:solidFill>
            </a:endParaRPr>
          </a:p>
        </p:txBody>
      </p:sp>
    </p:spTree>
    <p:extLst>
      <p:ext uri="{BB962C8B-B14F-4D97-AF65-F5344CB8AC3E}">
        <p14:creationId xmlns:p14="http://schemas.microsoft.com/office/powerpoint/2010/main" val="314425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772816"/>
            <a:ext cx="6512511" cy="1143000"/>
          </a:xfrm>
        </p:spPr>
        <p:txBody>
          <a:bodyPr/>
          <a:lstStyle/>
          <a:p>
            <a:pPr marL="0" indent="0">
              <a:buNone/>
            </a:pPr>
            <a:r>
              <a:rPr lang="zh-TW" altLang="en-US" sz="5400" dirty="0">
                <a:solidFill>
                  <a:srgbClr val="7030A0"/>
                </a:solidFill>
              </a:rPr>
              <a:t>沒有預告或交接</a:t>
            </a:r>
            <a:r>
              <a:rPr lang="en-US" altLang="zh-TW" sz="5400" dirty="0" smtClean="0">
                <a:solidFill>
                  <a:srgbClr val="7030A0"/>
                </a:solidFill>
              </a:rPr>
              <a:t>,</a:t>
            </a:r>
            <a:br>
              <a:rPr lang="en-US" altLang="zh-TW" sz="5400" dirty="0" smtClean="0">
                <a:solidFill>
                  <a:srgbClr val="7030A0"/>
                </a:solidFill>
              </a:rPr>
            </a:br>
            <a:r>
              <a:rPr lang="zh-TW" altLang="en-US" sz="5400" dirty="0" smtClean="0">
                <a:solidFill>
                  <a:srgbClr val="7030A0"/>
                </a:solidFill>
              </a:rPr>
              <a:t>可</a:t>
            </a:r>
            <a:r>
              <a:rPr lang="zh-TW" altLang="en-US" sz="5400" dirty="0">
                <a:solidFill>
                  <a:srgbClr val="7030A0"/>
                </a:solidFill>
              </a:rPr>
              <a:t>扣薪水嗎</a:t>
            </a:r>
            <a:r>
              <a:rPr lang="en-US" altLang="zh-TW" sz="5400" dirty="0">
                <a:solidFill>
                  <a:srgbClr val="7030A0"/>
                </a:solidFill>
              </a:rPr>
              <a:t>?</a:t>
            </a:r>
            <a:endParaRPr lang="zh-TW" altLang="en-US" sz="5400" dirty="0"/>
          </a:p>
        </p:txBody>
      </p:sp>
    </p:spTree>
    <p:extLst>
      <p:ext uri="{BB962C8B-B14F-4D97-AF65-F5344CB8AC3E}">
        <p14:creationId xmlns:p14="http://schemas.microsoft.com/office/powerpoint/2010/main" val="3629054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1988840"/>
            <a:ext cx="7488832" cy="1143000"/>
          </a:xfrm>
        </p:spPr>
        <p:txBody>
          <a:bodyPr/>
          <a:lstStyle/>
          <a:p>
            <a:pPr marL="0" indent="0">
              <a:buNone/>
            </a:pPr>
            <a:r>
              <a:rPr lang="zh-TW" altLang="en-US" sz="5400" dirty="0">
                <a:solidFill>
                  <a:srgbClr val="7030A0"/>
                </a:solidFill>
              </a:rPr>
              <a:t>受不了公司制度而離職</a:t>
            </a:r>
            <a:r>
              <a:rPr lang="en-US" altLang="zh-TW" sz="5400" dirty="0">
                <a:solidFill>
                  <a:srgbClr val="7030A0"/>
                </a:solidFill>
              </a:rPr>
              <a:t>,</a:t>
            </a:r>
            <a:r>
              <a:rPr lang="zh-TW" altLang="en-US" sz="5400" dirty="0">
                <a:solidFill>
                  <a:srgbClr val="7030A0"/>
                </a:solidFill>
              </a:rPr>
              <a:t>算是自願離職嗎</a:t>
            </a:r>
            <a:r>
              <a:rPr lang="en-US" altLang="zh-TW" sz="5400" dirty="0">
                <a:solidFill>
                  <a:srgbClr val="7030A0"/>
                </a:solidFill>
              </a:rPr>
              <a:t>?</a:t>
            </a:r>
            <a:endParaRPr lang="zh-TW" altLang="en-US" sz="5400" dirty="0"/>
          </a:p>
        </p:txBody>
      </p:sp>
    </p:spTree>
    <p:extLst>
      <p:ext uri="{BB962C8B-B14F-4D97-AF65-F5344CB8AC3E}">
        <p14:creationId xmlns:p14="http://schemas.microsoft.com/office/powerpoint/2010/main" val="2253034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755576" y="1196752"/>
            <a:ext cx="7632848" cy="4968552"/>
          </a:xfrm>
        </p:spPr>
        <p:txBody>
          <a:bodyPr/>
          <a:lstStyle/>
          <a:p>
            <a:r>
              <a:rPr lang="zh-TW" altLang="en-US"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勞工因欠債遭法院強制執行，雇主據此扣</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工資三分之一，是否違反勞基法第</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22</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條全額給付原則</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a:t>
            </a:r>
          </a:p>
          <a:p>
            <a:endParaRPr lang="en-US" altLang="zh-TW"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ndParaRPr>
          </a:p>
          <a:p>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又因</a:t>
            </a:r>
            <a:r>
              <a:rPr lang="zh-TW" altLang="en-US"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扣工資</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三分之一而低於基本工資，雇主是否違反勞基法第</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21</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條</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a:t>
            </a:r>
          </a:p>
          <a:p>
            <a:pPr marL="45720" indent="0">
              <a:buNone/>
            </a:pPr>
            <a:endParaRPr lang="zh-TW" altLang="en-US" dirty="0"/>
          </a:p>
        </p:txBody>
      </p:sp>
    </p:spTree>
    <p:extLst>
      <p:ext uri="{BB962C8B-B14F-4D97-AF65-F5344CB8AC3E}">
        <p14:creationId xmlns:p14="http://schemas.microsoft.com/office/powerpoint/2010/main" val="2471166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a:xfrm>
            <a:off x="1259632" y="692696"/>
            <a:ext cx="6091079" cy="1143000"/>
          </a:xfrm>
        </p:spPr>
        <p:txBody>
          <a:bodyPr/>
          <a:lstStyle/>
          <a:p>
            <a:pPr marL="0" indent="0">
              <a:buNone/>
            </a:pPr>
            <a:r>
              <a:rPr lang="zh-TW" altLang="en-US" sz="4800" b="1" dirty="0" smtClean="0">
                <a:solidFill>
                  <a:srgbClr val="C00000"/>
                </a:solidFill>
                <a:latin typeface="新細明體-ExtB" panose="02020500000000000000" pitchFamily="18" charset="-120"/>
                <a:ea typeface="新細明體-ExtB" panose="02020500000000000000" pitchFamily="18" charset="-120"/>
              </a:rPr>
              <a:t>薪資</a:t>
            </a:r>
            <a:r>
              <a:rPr lang="zh-TW" altLang="en-US" sz="4800" b="1" dirty="0" smtClean="0">
                <a:solidFill>
                  <a:srgbClr val="C00000"/>
                </a:solidFill>
                <a:latin typeface="新細明體-ExtB" panose="02020500000000000000" pitchFamily="18" charset="-120"/>
                <a:ea typeface="新細明體-ExtB" panose="02020500000000000000" pitchFamily="18" charset="-120"/>
              </a:rPr>
              <a:t>單要不要給勞工？</a:t>
            </a:r>
            <a:endParaRPr lang="zh-TW" altLang="en-US" sz="4800" dirty="0" smtClean="0">
              <a:solidFill>
                <a:srgbClr val="C00000"/>
              </a:solidFill>
              <a:latin typeface="新細明體-ExtB" panose="02020500000000000000" pitchFamily="18" charset="-120"/>
              <a:ea typeface="新細明體-ExtB" panose="02020500000000000000" pitchFamily="18" charset="-120"/>
            </a:endParaRPr>
          </a:p>
        </p:txBody>
      </p:sp>
      <p:sp>
        <p:nvSpPr>
          <p:cNvPr id="55299" name="內容版面配置區 2"/>
          <p:cNvSpPr>
            <a:spLocks noGrp="1"/>
          </p:cNvSpPr>
          <p:nvPr>
            <p:ph idx="4294967295"/>
          </p:nvPr>
        </p:nvSpPr>
        <p:spPr>
          <a:xfrm>
            <a:off x="467544" y="2204864"/>
            <a:ext cx="8540750" cy="2664296"/>
          </a:xfrm>
          <a:prstGeom prst="rect">
            <a:avLst/>
          </a:prstGeom>
        </p:spPr>
        <p:txBody>
          <a:bodyPr/>
          <a:lstStyle/>
          <a:p>
            <a:pPr>
              <a:lnSpc>
                <a:spcPct val="110000"/>
              </a:lnSpc>
              <a:buFont typeface="Wingdings" pitchFamily="2" charset="2"/>
              <a:buNone/>
            </a:pPr>
            <a:r>
              <a:rPr lang="zh-TW" altLang="en-US" dirty="0" smtClean="0"/>
              <a:t>  </a:t>
            </a:r>
            <a:r>
              <a:rPr lang="zh-TW" altLang="en-US" sz="3600" dirty="0" smtClean="0">
                <a:latin typeface="標楷體" pitchFamily="65" charset="-120"/>
                <a:ea typeface="標楷體" pitchFamily="65" charset="-120"/>
              </a:rPr>
              <a:t>勞動</a:t>
            </a:r>
            <a:r>
              <a:rPr lang="zh-TW" altLang="en-US" sz="3600" dirty="0" smtClean="0">
                <a:latin typeface="標楷體" pitchFamily="65" charset="-120"/>
                <a:ea typeface="標楷體" pitchFamily="65" charset="-120"/>
              </a:rPr>
              <a:t>基準法</a:t>
            </a:r>
            <a:r>
              <a:rPr lang="zh-TW" altLang="zh-TW" sz="3600" dirty="0" smtClean="0">
                <a:latin typeface="標楷體" pitchFamily="65" charset="-120"/>
                <a:ea typeface="標楷體" pitchFamily="65" charset="-120"/>
              </a:rPr>
              <a:t>未規定要給勞工薪資單</a:t>
            </a:r>
            <a:r>
              <a:rPr lang="zh-TW" altLang="en-US" sz="3600" dirty="0" smtClean="0">
                <a:latin typeface="標楷體" pitchFamily="65" charset="-120"/>
                <a:ea typeface="標楷體" pitchFamily="65" charset="-120"/>
              </a:rPr>
              <a:t>，致使勞資爭議頻繁且勞檢困難</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pPr>
              <a:lnSpc>
                <a:spcPct val="110000"/>
              </a:lnSpc>
              <a:buFont typeface="Wingdings" pitchFamily="2" charset="2"/>
              <a:buNone/>
            </a:pPr>
            <a:r>
              <a:rPr lang="zh-TW" altLang="en-US" sz="3600" u="sng" dirty="0" smtClean="0">
                <a:solidFill>
                  <a:srgbClr val="990099"/>
                </a:solidFill>
                <a:latin typeface="標楷體" pitchFamily="65" charset="-120"/>
                <a:ea typeface="標楷體" pitchFamily="65" charset="-120"/>
              </a:rPr>
              <a:t> 未來修法</a:t>
            </a:r>
            <a:r>
              <a:rPr lang="en-US" altLang="zh-TW" sz="3600" u="sng" dirty="0" smtClean="0">
                <a:solidFill>
                  <a:srgbClr val="990099"/>
                </a:solidFill>
                <a:latin typeface="標楷體" pitchFamily="65" charset="-120"/>
                <a:ea typeface="標楷體" pitchFamily="65" charset="-120"/>
              </a:rPr>
              <a:t>:</a:t>
            </a:r>
            <a:r>
              <a:rPr lang="zh-TW" altLang="zh-TW" sz="3600" u="sng" dirty="0" smtClean="0">
                <a:solidFill>
                  <a:srgbClr val="990099"/>
                </a:solidFill>
                <a:latin typeface="標楷體" pitchFamily="65" charset="-120"/>
                <a:ea typeface="標楷體" pitchFamily="65" charset="-120"/>
              </a:rPr>
              <a:t>強制</a:t>
            </a:r>
            <a:r>
              <a:rPr lang="zh-TW" altLang="zh-TW" sz="3600" u="sng" dirty="0" smtClean="0">
                <a:solidFill>
                  <a:srgbClr val="990099"/>
                </a:solidFill>
                <a:latin typeface="標楷體" pitchFamily="65" charset="-120"/>
                <a:ea typeface="標楷體" pitchFamily="65" charset="-120"/>
              </a:rPr>
              <a:t>要求雇主應給予勞工薪資單，</a:t>
            </a:r>
            <a:r>
              <a:rPr lang="zh-TW" altLang="en-US" sz="3600" u="sng" dirty="0" smtClean="0">
                <a:solidFill>
                  <a:srgbClr val="990099"/>
                </a:solidFill>
                <a:latin typeface="標楷體" pitchFamily="65" charset="-120"/>
                <a:ea typeface="標楷體" pitchFamily="65" charset="-120"/>
              </a:rPr>
              <a:t>且內容</a:t>
            </a:r>
            <a:r>
              <a:rPr lang="zh-TW" altLang="zh-TW" sz="3600" u="sng" dirty="0" smtClean="0">
                <a:solidFill>
                  <a:srgbClr val="990099"/>
                </a:solidFill>
                <a:latin typeface="標楷體" pitchFamily="65" charset="-120"/>
                <a:ea typeface="標楷體" pitchFamily="65" charset="-120"/>
              </a:rPr>
              <a:t>應顯示每日之正常工作時數及給付金額、加班時數及給付金額，並對所有給付及支出項目均清楚列舉</a:t>
            </a:r>
            <a:r>
              <a:rPr lang="zh-TW" altLang="zh-TW" sz="3600" dirty="0" smtClean="0">
                <a:latin typeface="標楷體" pitchFamily="65" charset="-120"/>
                <a:ea typeface="標楷體" pitchFamily="65" charset="-120"/>
              </a:rPr>
              <a:t>。</a:t>
            </a:r>
            <a:endParaRPr lang="zh-TW" altLang="en-US" sz="3600" dirty="0" smtClean="0">
              <a:latin typeface="標楷體" pitchFamily="65" charset="-120"/>
              <a:ea typeface="標楷體" pitchFamily="65" charset="-120"/>
            </a:endParaRPr>
          </a:p>
        </p:txBody>
      </p:sp>
    </p:spTree>
    <p:extLst>
      <p:ext uri="{BB962C8B-B14F-4D97-AF65-F5344CB8AC3E}">
        <p14:creationId xmlns:p14="http://schemas.microsoft.com/office/powerpoint/2010/main" val="847639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42913" y="548680"/>
            <a:ext cx="8243887" cy="1224136"/>
          </a:xfrm>
        </p:spPr>
        <p:txBody>
          <a:bodyPr/>
          <a:lstStyle/>
          <a:p>
            <a:pPr eaLnBrk="1" hangingPunct="1">
              <a:defRPr/>
            </a:pPr>
            <a:r>
              <a:rPr lang="zh-TW" altLang="en-US" b="1" dirty="0" smtClean="0">
                <a:solidFill>
                  <a:srgbClr val="CC0000"/>
                </a:solidFill>
                <a:latin typeface="新細明體" pitchFamily="18" charset="-120"/>
              </a:rPr>
              <a:t>定期契約與不定期契約之差別</a:t>
            </a:r>
          </a:p>
        </p:txBody>
      </p:sp>
      <p:sp>
        <p:nvSpPr>
          <p:cNvPr id="37891" name="Rectangle 3"/>
          <p:cNvSpPr>
            <a:spLocks noGrp="1" noChangeArrowheads="1"/>
          </p:cNvSpPr>
          <p:nvPr>
            <p:ph type="body" sz="half" idx="1"/>
          </p:nvPr>
        </p:nvSpPr>
        <p:spPr>
          <a:xfrm>
            <a:off x="468313" y="1628775"/>
            <a:ext cx="5543550" cy="4456113"/>
          </a:xfrm>
        </p:spPr>
        <p:txBody>
          <a:bodyPr/>
          <a:lstStyle/>
          <a:p>
            <a:pPr eaLnBrk="1" hangingPunct="1"/>
            <a:endParaRPr lang="en-US" altLang="zh-TW" sz="2400" b="1" dirty="0" smtClean="0">
              <a:latin typeface="標楷體" pitchFamily="65" charset="-120"/>
              <a:ea typeface="標楷體" pitchFamily="65" charset="-120"/>
            </a:endParaRPr>
          </a:p>
          <a:p>
            <a:pPr lvl="1" eaLnBrk="1" hangingPunct="1"/>
            <a:r>
              <a:rPr lang="zh-TW" altLang="en-US" sz="4000" dirty="0" smtClean="0">
                <a:latin typeface="新細明體" charset="-120"/>
              </a:rPr>
              <a:t>期滿之契約終止權</a:t>
            </a:r>
          </a:p>
          <a:p>
            <a:pPr lvl="1" eaLnBrk="1" hangingPunct="1"/>
            <a:r>
              <a:rPr lang="zh-TW" altLang="en-US" sz="4000" dirty="0" smtClean="0">
                <a:latin typeface="新細明體" charset="-120"/>
              </a:rPr>
              <a:t>預告期間</a:t>
            </a:r>
          </a:p>
          <a:p>
            <a:pPr lvl="1" eaLnBrk="1" hangingPunct="1"/>
            <a:r>
              <a:rPr lang="zh-TW" altLang="en-US" sz="4000" dirty="0" smtClean="0">
                <a:latin typeface="新細明體" charset="-120"/>
              </a:rPr>
              <a:t>資遣費</a:t>
            </a:r>
          </a:p>
          <a:p>
            <a:pPr lvl="1" eaLnBrk="1" hangingPunct="1">
              <a:buFontTx/>
              <a:buNone/>
            </a:pPr>
            <a:endParaRPr lang="en-US" altLang="zh-TW" sz="4000" dirty="0" smtClean="0">
              <a:latin typeface="新細明體" charset="-120"/>
            </a:endParaRPr>
          </a:p>
        </p:txBody>
      </p:sp>
      <p:sp>
        <p:nvSpPr>
          <p:cNvPr id="2" name="內容版面配置區 1"/>
          <p:cNvSpPr>
            <a:spLocks noGrp="1"/>
          </p:cNvSpPr>
          <p:nvPr>
            <p:ph sz="half" idx="2"/>
          </p:nvPr>
        </p:nvSpPr>
        <p:spPr/>
        <p:txBody>
          <a:bodyPr/>
          <a:lstStyle/>
          <a:p>
            <a:endParaRPr lang="zh-TW" altLang="en-US" dirty="0"/>
          </a:p>
        </p:txBody>
      </p:sp>
    </p:spTree>
    <p:extLst>
      <p:ext uri="{BB962C8B-B14F-4D97-AF65-F5344CB8AC3E}">
        <p14:creationId xmlns:p14="http://schemas.microsoft.com/office/powerpoint/2010/main" val="3592361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755576" y="1196752"/>
            <a:ext cx="7632848" cy="4968552"/>
          </a:xfrm>
        </p:spPr>
        <p:txBody>
          <a:bodyPr/>
          <a:lstStyle/>
          <a:p>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雇主</a:t>
            </a:r>
            <a:r>
              <a:rPr lang="zh-TW" altLang="en-US"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將春節、端午節</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、中秋節給與的獎金分攤至</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12</a:t>
            </a:r>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個月份工資給與勞工，是否屬於工資</a:t>
            </a:r>
            <a:r>
              <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a:t>
            </a:r>
          </a:p>
          <a:p>
            <a:endParaRPr lang="en-US" altLang="zh-TW" sz="3600"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ndParaRPr>
          </a:p>
          <a:p>
            <a:r>
              <a:rPr lang="zh-TW" altLang="en-US"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rPr>
              <a:t>工資：對價性與經常性</a:t>
            </a:r>
            <a:endParaRPr lang="en-US" altLang="zh-TW" sz="3600" b="1" dirty="0" smtClean="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ndParaRPr>
          </a:p>
        </p:txBody>
      </p:sp>
    </p:spTree>
    <p:extLst>
      <p:ext uri="{BB962C8B-B14F-4D97-AF65-F5344CB8AC3E}">
        <p14:creationId xmlns:p14="http://schemas.microsoft.com/office/powerpoint/2010/main" val="3560266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a:xfrm>
            <a:off x="1403648" y="692696"/>
            <a:ext cx="6048672" cy="1143000"/>
          </a:xfrm>
        </p:spPr>
        <p:txBody>
          <a:bodyPr/>
          <a:lstStyle/>
          <a:p>
            <a:pPr marL="0" indent="0">
              <a:buNone/>
            </a:pPr>
            <a:r>
              <a:rPr lang="zh-TW" altLang="en-US" b="1" dirty="0" smtClean="0">
                <a:solidFill>
                  <a:srgbClr val="C00000"/>
                </a:solidFill>
                <a:latin typeface="新細明體-ExtB" panose="02020500000000000000" pitchFamily="18" charset="-120"/>
                <a:ea typeface="新細明體-ExtB" panose="02020500000000000000" pitchFamily="18" charset="-120"/>
              </a:rPr>
              <a:t>離職</a:t>
            </a:r>
            <a:r>
              <a:rPr lang="zh-TW" altLang="en-US" b="1" dirty="0" smtClean="0">
                <a:solidFill>
                  <a:srgbClr val="C00000"/>
                </a:solidFill>
                <a:latin typeface="新細明體-ExtB" panose="02020500000000000000" pitchFamily="18" charset="-120"/>
                <a:ea typeface="新細明體-ExtB" panose="02020500000000000000" pitchFamily="18" charset="-120"/>
              </a:rPr>
              <a:t>薪資何時給？</a:t>
            </a:r>
            <a:endParaRPr lang="zh-TW" altLang="en-US" dirty="0" smtClean="0">
              <a:solidFill>
                <a:srgbClr val="C00000"/>
              </a:solidFill>
              <a:latin typeface="新細明體-ExtB" panose="02020500000000000000" pitchFamily="18" charset="-120"/>
              <a:ea typeface="新細明體-ExtB" panose="02020500000000000000" pitchFamily="18" charset="-120"/>
            </a:endParaRPr>
          </a:p>
        </p:txBody>
      </p:sp>
      <p:sp>
        <p:nvSpPr>
          <p:cNvPr id="56323" name="內容版面配置區 2"/>
          <p:cNvSpPr>
            <a:spLocks noGrp="1"/>
          </p:cNvSpPr>
          <p:nvPr>
            <p:ph idx="4294967295"/>
          </p:nvPr>
        </p:nvSpPr>
        <p:spPr>
          <a:xfrm>
            <a:off x="467544" y="1700808"/>
            <a:ext cx="8159750" cy="3816424"/>
          </a:xfrm>
          <a:prstGeom prst="rect">
            <a:avLst/>
          </a:prstGeom>
        </p:spPr>
        <p:txBody>
          <a:bodyPr/>
          <a:lstStyle/>
          <a:p>
            <a:pPr>
              <a:lnSpc>
                <a:spcPct val="120000"/>
              </a:lnSpc>
              <a:buFont typeface="Wingdings" pitchFamily="2" charset="2"/>
              <a:buNone/>
            </a:pPr>
            <a:r>
              <a:rPr lang="zh-TW" altLang="en-US" sz="3000" dirty="0" smtClean="0"/>
              <a:t>   </a:t>
            </a:r>
            <a:r>
              <a:rPr lang="zh-TW" altLang="zh-TW" sz="3200" dirty="0" smtClean="0">
                <a:latin typeface="標楷體" pitchFamily="65" charset="-120"/>
                <a:ea typeface="標楷體" pitchFamily="65" charset="-120"/>
              </a:rPr>
              <a:t>勞工工作未滿</a:t>
            </a:r>
            <a:r>
              <a:rPr lang="en-US" altLang="zh-TW" sz="3200" dirty="0" smtClean="0">
                <a:latin typeface="標楷體" pitchFamily="65" charset="-120"/>
                <a:ea typeface="標楷體" pitchFamily="65" charset="-120"/>
              </a:rPr>
              <a:t>1</a:t>
            </a:r>
            <a:r>
              <a:rPr lang="zh-TW" altLang="zh-TW" sz="3200" dirty="0" smtClean="0">
                <a:latin typeface="標楷體" pitchFamily="65" charset="-120"/>
                <a:ea typeface="標楷體" pitchFamily="65" charset="-120"/>
              </a:rPr>
              <a:t>個月，即自行離職；或經雇主資遣或開除時，因尚未</a:t>
            </a:r>
            <a:r>
              <a:rPr lang="zh-TW" altLang="en-US" sz="3200" dirty="0" smtClean="0">
                <a:latin typeface="標楷體" pitchFamily="65" charset="-120"/>
                <a:ea typeface="標楷體" pitchFamily="65" charset="-120"/>
              </a:rPr>
              <a:t>屆</a:t>
            </a:r>
            <a:r>
              <a:rPr lang="zh-TW" altLang="zh-TW" sz="3200" dirty="0" smtClean="0">
                <a:latin typeface="標楷體" pitchFamily="65" charset="-120"/>
                <a:ea typeface="標楷體" pitchFamily="65" charset="-120"/>
              </a:rPr>
              <a:t>勞資雙方約定發薪日，雇主</a:t>
            </a:r>
            <a:r>
              <a:rPr lang="zh-TW" altLang="en-US" sz="3200" dirty="0" smtClean="0">
                <a:latin typeface="標楷體" pitchFamily="65" charset="-120"/>
                <a:ea typeface="標楷體" pitchFamily="65" charset="-120"/>
              </a:rPr>
              <a:t>基於</a:t>
            </a:r>
            <a:r>
              <a:rPr lang="zh-TW" altLang="zh-TW" sz="3200" dirty="0" smtClean="0">
                <a:latin typeface="標楷體" pitchFamily="65" charset="-120"/>
                <a:ea typeface="標楷體" pitchFamily="65" charset="-120"/>
              </a:rPr>
              <a:t>會計作業，</a:t>
            </a:r>
            <a:r>
              <a:rPr lang="zh-TW" altLang="zh-TW" sz="3200" u="sng" dirty="0" smtClean="0">
                <a:solidFill>
                  <a:srgbClr val="990099"/>
                </a:solidFill>
                <a:latin typeface="標楷體" pitchFamily="65" charset="-120"/>
                <a:ea typeface="標楷體" pitchFamily="65" charset="-120"/>
              </a:rPr>
              <a:t>難於契約終止當日即可結算工資發給</a:t>
            </a:r>
            <a:r>
              <a:rPr lang="zh-TW" altLang="en-US" sz="3200" dirty="0" smtClean="0">
                <a:latin typeface="標楷體" pitchFamily="65" charset="-120"/>
                <a:ea typeface="標楷體" pitchFamily="65" charset="-120"/>
              </a:rPr>
              <a:t>；前開情形</a:t>
            </a:r>
            <a:r>
              <a:rPr lang="zh-TW" altLang="zh-TW" sz="3200" u="sng" dirty="0" smtClean="0">
                <a:solidFill>
                  <a:srgbClr val="990099"/>
                </a:solidFill>
                <a:latin typeface="標楷體" pitchFamily="65" charset="-120"/>
                <a:ea typeface="標楷體" pitchFamily="65" charset="-120"/>
              </a:rPr>
              <a:t>是否可認違反</a:t>
            </a:r>
            <a:r>
              <a:rPr lang="zh-TW" altLang="en-US" sz="3200" u="sng" dirty="0" smtClean="0">
                <a:solidFill>
                  <a:srgbClr val="990099"/>
                </a:solidFill>
                <a:latin typeface="標楷體" pitchFamily="65" charset="-120"/>
                <a:ea typeface="標楷體" pitchFamily="65" charset="-120"/>
              </a:rPr>
              <a:t>勞動基準法</a:t>
            </a:r>
            <a:r>
              <a:rPr lang="zh-TW" altLang="zh-TW" sz="3200" u="sng" dirty="0" smtClean="0">
                <a:solidFill>
                  <a:srgbClr val="990099"/>
                </a:solidFill>
                <a:latin typeface="標楷體" pitchFamily="65" charset="-120"/>
                <a:ea typeface="標楷體" pitchFamily="65" charset="-120"/>
              </a:rPr>
              <a:t>施行細則第</a:t>
            </a:r>
            <a:r>
              <a:rPr lang="en-US" altLang="zh-TW" sz="3200" u="sng" dirty="0" smtClean="0">
                <a:solidFill>
                  <a:srgbClr val="990099"/>
                </a:solidFill>
                <a:latin typeface="標楷體" pitchFamily="65" charset="-120"/>
                <a:ea typeface="標楷體" pitchFamily="65" charset="-120"/>
              </a:rPr>
              <a:t>9</a:t>
            </a:r>
            <a:r>
              <a:rPr lang="zh-TW" altLang="zh-TW" sz="3200" u="sng" dirty="0" smtClean="0">
                <a:solidFill>
                  <a:srgbClr val="990099"/>
                </a:solidFill>
                <a:latin typeface="標楷體" pitchFamily="65" charset="-120"/>
                <a:ea typeface="標楷體" pitchFamily="65" charset="-120"/>
              </a:rPr>
              <a:t>條規定，又違反該條</a:t>
            </a:r>
            <a:r>
              <a:rPr lang="zh-TW" altLang="en-US" sz="3200" u="sng" dirty="0" smtClean="0">
                <a:solidFill>
                  <a:srgbClr val="990099"/>
                </a:solidFill>
                <a:latin typeface="標楷體" pitchFamily="65" charset="-120"/>
                <a:ea typeface="標楷體" pitchFamily="65" charset="-120"/>
              </a:rPr>
              <a:t>規定</a:t>
            </a:r>
            <a:r>
              <a:rPr lang="zh-TW" altLang="zh-TW" sz="3200" u="sng" dirty="0" smtClean="0">
                <a:solidFill>
                  <a:srgbClr val="990099"/>
                </a:solidFill>
                <a:latin typeface="標楷體" pitchFamily="65" charset="-120"/>
                <a:ea typeface="標楷體" pitchFamily="65" charset="-120"/>
              </a:rPr>
              <a:t>是否有構成母法處罰</a:t>
            </a:r>
            <a:r>
              <a:rPr lang="zh-TW" altLang="en-US" sz="3200" u="sng" dirty="0" smtClean="0">
                <a:solidFill>
                  <a:srgbClr val="990099"/>
                </a:solidFill>
                <a:latin typeface="標楷體" pitchFamily="65" charset="-120"/>
                <a:ea typeface="標楷體" pitchFamily="65" charset="-120"/>
              </a:rPr>
              <a:t>之</a:t>
            </a:r>
            <a:r>
              <a:rPr lang="zh-TW" altLang="zh-TW" sz="3200" u="sng" dirty="0" smtClean="0">
                <a:solidFill>
                  <a:srgbClr val="990099"/>
                </a:solidFill>
                <a:latin typeface="標楷體" pitchFamily="65" charset="-120"/>
                <a:ea typeface="標楷體" pitchFamily="65" charset="-120"/>
              </a:rPr>
              <a:t>效力</a:t>
            </a:r>
            <a:r>
              <a:rPr lang="zh-TW" altLang="en-US" sz="3200" dirty="0" smtClean="0">
                <a:latin typeface="標楷體" pitchFamily="65" charset="-120"/>
                <a:ea typeface="標楷體" pitchFamily="65" charset="-120"/>
              </a:rPr>
              <a:t>？</a:t>
            </a:r>
            <a:r>
              <a:rPr lang="zh-TW" altLang="zh-TW" sz="3200" dirty="0" smtClean="0">
                <a:latin typeface="標楷體" pitchFamily="65" charset="-120"/>
                <a:ea typeface="標楷體" pitchFamily="65" charset="-120"/>
              </a:rPr>
              <a:t>亦或是</a:t>
            </a:r>
            <a:r>
              <a:rPr lang="zh-TW" altLang="zh-TW" sz="3200" u="sng" dirty="0" smtClean="0">
                <a:solidFill>
                  <a:srgbClr val="990099"/>
                </a:solidFill>
                <a:latin typeface="標楷體" pitchFamily="65" charset="-120"/>
                <a:ea typeface="標楷體" pitchFamily="65" charset="-120"/>
              </a:rPr>
              <a:t>雇主按與勞方約定之發薪日發放即可</a:t>
            </a:r>
            <a:r>
              <a:rPr lang="zh-TW" altLang="en-US" sz="3200" dirty="0" smtClean="0">
                <a:latin typeface="標楷體" pitchFamily="65" charset="-120"/>
                <a:ea typeface="標楷體" pitchFamily="65" charset="-120"/>
              </a:rPr>
              <a:t>？</a:t>
            </a:r>
          </a:p>
        </p:txBody>
      </p:sp>
    </p:spTree>
    <p:extLst>
      <p:ext uri="{BB962C8B-B14F-4D97-AF65-F5344CB8AC3E}">
        <p14:creationId xmlns:p14="http://schemas.microsoft.com/office/powerpoint/2010/main" val="1320817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115616" y="548680"/>
            <a:ext cx="5328592" cy="1143000"/>
          </a:xfrm>
        </p:spPr>
        <p:txBody>
          <a:bodyPr/>
          <a:lstStyle/>
          <a:p>
            <a:pPr marL="0" indent="0" eaLnBrk="1" hangingPunct="1">
              <a:buNone/>
            </a:pPr>
            <a:r>
              <a:rPr lang="zh-TW" altLang="en-US" b="1" dirty="0" smtClean="0">
                <a:solidFill>
                  <a:srgbClr val="C00000"/>
                </a:solidFill>
                <a:latin typeface="新細明體-ExtB" panose="02020500000000000000" pitchFamily="18" charset="-120"/>
                <a:ea typeface="新細明體-ExtB" panose="02020500000000000000" pitchFamily="18" charset="-120"/>
              </a:rPr>
              <a:t>司機</a:t>
            </a:r>
            <a:r>
              <a:rPr lang="zh-TW" altLang="en-US" b="1" dirty="0" smtClean="0">
                <a:solidFill>
                  <a:srgbClr val="C00000"/>
                </a:solidFill>
                <a:latin typeface="新細明體-ExtB" panose="02020500000000000000" pitchFamily="18" charset="-120"/>
                <a:ea typeface="新細明體-ExtB" panose="02020500000000000000" pitchFamily="18" charset="-120"/>
              </a:rPr>
              <a:t>工時認定</a:t>
            </a:r>
          </a:p>
        </p:txBody>
      </p:sp>
      <p:sp>
        <p:nvSpPr>
          <p:cNvPr id="14339" name="Rectangle 3"/>
          <p:cNvSpPr>
            <a:spLocks noGrp="1" noRot="1" noChangeArrowheads="1"/>
          </p:cNvSpPr>
          <p:nvPr>
            <p:ph type="body" idx="4294967295"/>
          </p:nvPr>
        </p:nvSpPr>
        <p:spPr>
          <a:xfrm>
            <a:off x="900113" y="1773238"/>
            <a:ext cx="7129462" cy="4681537"/>
          </a:xfrm>
          <a:prstGeom prst="rect">
            <a:avLst/>
          </a:prstGeom>
        </p:spPr>
        <p:txBody>
          <a:bodyPr/>
          <a:lstStyle/>
          <a:p>
            <a:pPr eaLnBrk="1" hangingPunct="1">
              <a:lnSpc>
                <a:spcPct val="130000"/>
              </a:lnSpc>
              <a:buFont typeface="Wingdings" pitchFamily="2" charset="2"/>
              <a:buNone/>
            </a:pPr>
            <a:r>
              <a:rPr lang="zh-TW" altLang="en-US" dirty="0" smtClean="0"/>
              <a:t>   </a:t>
            </a:r>
            <a:r>
              <a:rPr lang="zh-TW" altLang="zh-TW" sz="3200" dirty="0" smtClean="0">
                <a:latin typeface="標楷體" pitchFamily="65" charset="-120"/>
                <a:ea typeface="標楷體" pitchFamily="65" charset="-120"/>
              </a:rPr>
              <a:t>事業單位多以</a:t>
            </a:r>
            <a:r>
              <a:rPr lang="zh-TW" altLang="zh-TW" sz="3200" u="sng" dirty="0" smtClean="0">
                <a:solidFill>
                  <a:srgbClr val="990099"/>
                </a:solidFill>
                <a:latin typeface="標楷體" pitchFamily="65" charset="-120"/>
                <a:ea typeface="標楷體" pitchFamily="65" charset="-120"/>
              </a:rPr>
              <a:t>行車紀錄</a:t>
            </a:r>
            <a:r>
              <a:rPr lang="zh-TW" altLang="en-US" sz="3200" u="sng" dirty="0" smtClean="0">
                <a:solidFill>
                  <a:srgbClr val="990099"/>
                </a:solidFill>
                <a:latin typeface="標楷體" pitchFamily="65" charset="-120"/>
                <a:ea typeface="標楷體" pitchFamily="65" charset="-120"/>
              </a:rPr>
              <a:t>器</a:t>
            </a:r>
            <a:r>
              <a:rPr lang="zh-TW" altLang="zh-TW" sz="3200" u="sng" dirty="0" smtClean="0">
                <a:solidFill>
                  <a:srgbClr val="990099"/>
                </a:solidFill>
                <a:latin typeface="標楷體" pitchFamily="65" charset="-120"/>
                <a:ea typeface="標楷體" pitchFamily="65" charset="-120"/>
              </a:rPr>
              <a:t>為運輸業司機之出勤紀錄</a:t>
            </a:r>
            <a:r>
              <a:rPr lang="zh-TW" altLang="zh-TW" sz="3200" dirty="0" smtClean="0">
                <a:latin typeface="標楷體" pitchFamily="65" charset="-120"/>
                <a:ea typeface="標楷體" pitchFamily="65" charset="-120"/>
              </a:rPr>
              <a:t>，惟其實際出勤應包含整理車輛，裝卸貨物等時間，行車紀錄無法包含上述時間，是否應以司機上下班打卡時間為出勤紀錄</a:t>
            </a:r>
            <a:r>
              <a:rPr lang="zh-TW" altLang="en-US" sz="3200" dirty="0" smtClean="0">
                <a:latin typeface="標楷體" pitchFamily="65" charset="-120"/>
                <a:ea typeface="標楷體" pitchFamily="65" charset="-120"/>
              </a:rPr>
              <a:t>？</a:t>
            </a:r>
          </a:p>
        </p:txBody>
      </p:sp>
    </p:spTree>
    <p:extLst>
      <p:ext uri="{BB962C8B-B14F-4D97-AF65-F5344CB8AC3E}">
        <p14:creationId xmlns:p14="http://schemas.microsoft.com/office/powerpoint/2010/main" val="3642093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107504" y="476672"/>
            <a:ext cx="8568952" cy="1143000"/>
          </a:xfrm>
        </p:spPr>
        <p:txBody>
          <a:bodyPr/>
          <a:lstStyle/>
          <a:p>
            <a:pPr marL="0" indent="0">
              <a:buNone/>
            </a:pPr>
            <a:r>
              <a:rPr lang="zh-TW" altLang="en-US" sz="4400" b="1" dirty="0" smtClean="0">
                <a:solidFill>
                  <a:srgbClr val="C00000"/>
                </a:solidFill>
                <a:latin typeface="新細明體-ExtB" panose="02020500000000000000" pitchFamily="18" charset="-120"/>
                <a:ea typeface="新細明體-ExtB" panose="02020500000000000000" pitchFamily="18" charset="-120"/>
              </a:rPr>
              <a:t>平均工資─六個月期間如何計算</a:t>
            </a:r>
          </a:p>
        </p:txBody>
      </p:sp>
      <p:sp>
        <p:nvSpPr>
          <p:cNvPr id="61443" name="Rectangle 3"/>
          <p:cNvSpPr>
            <a:spLocks noGrp="1" noRot="1" noChangeArrowheads="1"/>
          </p:cNvSpPr>
          <p:nvPr>
            <p:ph type="body" idx="4294967295"/>
          </p:nvPr>
        </p:nvSpPr>
        <p:spPr>
          <a:xfrm>
            <a:off x="683568" y="1844824"/>
            <a:ext cx="8135938" cy="4194175"/>
          </a:xfrm>
          <a:prstGeom prst="rect">
            <a:avLst/>
          </a:prstGeom>
        </p:spPr>
        <p:txBody>
          <a:bodyPr/>
          <a:lstStyle/>
          <a:p>
            <a:pPr>
              <a:lnSpc>
                <a:spcPct val="110000"/>
              </a:lnSpc>
              <a:spcBef>
                <a:spcPct val="50000"/>
              </a:spcBef>
            </a:pPr>
            <a:r>
              <a:rPr lang="zh-TW" altLang="en-US" sz="3200" u="sng" dirty="0" smtClean="0">
                <a:solidFill>
                  <a:srgbClr val="990099"/>
                </a:solidFill>
                <a:latin typeface="標楷體" pitchFamily="65" charset="-120"/>
                <a:ea typeface="標楷體" pitchFamily="65" charset="-120"/>
              </a:rPr>
              <a:t>事由當日不計</a:t>
            </a:r>
            <a:r>
              <a:rPr lang="zh-TW" altLang="en-US" sz="3200" dirty="0" smtClean="0">
                <a:latin typeface="標楷體" pitchFamily="65" charset="-120"/>
                <a:ea typeface="標楷體" pitchFamily="65" charset="-120"/>
              </a:rPr>
              <a:t>，前一日起逆推至六個月前相對日之翌日。（例如</a:t>
            </a:r>
            <a:r>
              <a:rPr lang="en-US" altLang="zh-TW" sz="3200" dirty="0" smtClean="0">
                <a:latin typeface="標楷體" pitchFamily="65" charset="-120"/>
                <a:ea typeface="標楷體" pitchFamily="65" charset="-120"/>
              </a:rPr>
              <a:t>11</a:t>
            </a:r>
            <a:r>
              <a:rPr lang="zh-TW" altLang="en-US" sz="3200" dirty="0" smtClean="0">
                <a:latin typeface="標楷體" pitchFamily="65" charset="-120"/>
                <a:ea typeface="標楷體" pitchFamily="65" charset="-120"/>
              </a:rPr>
              <a:t>月</a:t>
            </a:r>
            <a:r>
              <a:rPr lang="en-US" altLang="zh-TW" sz="3200" dirty="0" smtClean="0">
                <a:latin typeface="標楷體" pitchFamily="65" charset="-120"/>
                <a:ea typeface="標楷體" pitchFamily="65" charset="-120"/>
              </a:rPr>
              <a:t>5</a:t>
            </a:r>
            <a:r>
              <a:rPr lang="zh-TW" altLang="en-US" sz="3200" dirty="0" smtClean="0">
                <a:latin typeface="標楷體" pitchFamily="65" charset="-120"/>
                <a:ea typeface="標楷體" pitchFamily="65" charset="-120"/>
              </a:rPr>
              <a:t>日為契約終止日，自前一日之</a:t>
            </a:r>
            <a:r>
              <a:rPr lang="en-US" altLang="zh-TW" sz="3200" dirty="0" smtClean="0">
                <a:latin typeface="標楷體" pitchFamily="65" charset="-120"/>
                <a:ea typeface="標楷體" pitchFamily="65" charset="-120"/>
              </a:rPr>
              <a:t>11</a:t>
            </a:r>
            <a:r>
              <a:rPr lang="zh-TW" altLang="en-US" sz="3200" dirty="0" smtClean="0">
                <a:latin typeface="標楷體" pitchFamily="65" charset="-120"/>
                <a:ea typeface="標楷體" pitchFamily="65" charset="-120"/>
              </a:rPr>
              <a:t>月</a:t>
            </a:r>
            <a:r>
              <a:rPr lang="en-US" altLang="zh-TW" sz="3200" dirty="0" smtClean="0">
                <a:latin typeface="標楷體" pitchFamily="65" charset="-120"/>
                <a:ea typeface="標楷體" pitchFamily="65" charset="-120"/>
              </a:rPr>
              <a:t>4</a:t>
            </a:r>
            <a:r>
              <a:rPr lang="zh-TW" altLang="en-US" sz="3200" dirty="0" smtClean="0">
                <a:latin typeface="標楷體" pitchFamily="65" charset="-120"/>
                <a:ea typeface="標楷體" pitchFamily="65" charset="-120"/>
              </a:rPr>
              <a:t>日起逆推至六個月前之相對日之翌日即</a:t>
            </a:r>
            <a:r>
              <a:rPr lang="en-US" altLang="zh-TW" sz="3200" dirty="0" smtClean="0">
                <a:latin typeface="標楷體" pitchFamily="65" charset="-120"/>
                <a:ea typeface="標楷體" pitchFamily="65" charset="-120"/>
              </a:rPr>
              <a:t>5</a:t>
            </a:r>
            <a:r>
              <a:rPr lang="zh-TW" altLang="en-US" sz="3200" dirty="0" smtClean="0">
                <a:latin typeface="標楷體" pitchFamily="65" charset="-120"/>
                <a:ea typeface="標楷體" pitchFamily="65" charset="-120"/>
              </a:rPr>
              <a:t>月</a:t>
            </a:r>
            <a:r>
              <a:rPr lang="en-US" altLang="zh-TW" sz="3200" dirty="0" smtClean="0">
                <a:latin typeface="標楷體" pitchFamily="65" charset="-120"/>
                <a:ea typeface="標楷體" pitchFamily="65" charset="-120"/>
              </a:rPr>
              <a:t>5</a:t>
            </a:r>
            <a:r>
              <a:rPr lang="zh-TW" altLang="en-US" sz="3200" dirty="0" smtClean="0">
                <a:latin typeface="標楷體" pitchFamily="65" charset="-120"/>
                <a:ea typeface="標楷體" pitchFamily="65" charset="-120"/>
              </a:rPr>
              <a:t>日）</a:t>
            </a:r>
          </a:p>
          <a:p>
            <a:pPr>
              <a:lnSpc>
                <a:spcPct val="110000"/>
              </a:lnSpc>
              <a:spcBef>
                <a:spcPct val="50000"/>
              </a:spcBef>
            </a:pPr>
            <a:r>
              <a:rPr lang="zh-TW" altLang="en-US" sz="3200" dirty="0" smtClean="0">
                <a:latin typeface="標楷體" pitchFamily="65" charset="-120"/>
                <a:ea typeface="標楷體" pitchFamily="65" charset="-120"/>
              </a:rPr>
              <a:t>例外</a:t>
            </a:r>
            <a:r>
              <a:rPr lang="zh-TW" altLang="en-US" sz="3200" dirty="0" smtClean="0">
                <a:latin typeface="標楷體" pitchFamily="65" charset="-120"/>
                <a:ea typeface="標楷體" pitchFamily="65" charset="-120"/>
              </a:rPr>
              <a:t>期日排除不計入，依其日數</a:t>
            </a:r>
            <a:r>
              <a:rPr lang="zh-TW" altLang="en-US" sz="3200" u="sng" dirty="0" smtClean="0">
                <a:solidFill>
                  <a:srgbClr val="990099"/>
                </a:solidFill>
                <a:latin typeface="標楷體" pitchFamily="65" charset="-120"/>
                <a:ea typeface="標楷體" pitchFamily="65" charset="-120"/>
              </a:rPr>
              <a:t>再行逆推</a:t>
            </a:r>
            <a:r>
              <a:rPr lang="zh-TW" altLang="en-US" sz="3200" u="sng" dirty="0" smtClean="0">
                <a:solidFill>
                  <a:srgbClr val="990099"/>
                </a:solidFill>
                <a:latin typeface="標楷體" pitchFamily="65" charset="-120"/>
                <a:ea typeface="標楷體" pitchFamily="65" charset="-120"/>
              </a:rPr>
              <a:t>相同日</a:t>
            </a:r>
            <a:r>
              <a:rPr lang="zh-TW" altLang="en-US" sz="3200" u="sng" dirty="0" smtClean="0">
                <a:solidFill>
                  <a:srgbClr val="990099"/>
                </a:solidFill>
                <a:latin typeface="標楷體" pitchFamily="65" charset="-120"/>
                <a:ea typeface="標楷體" pitchFamily="65" charset="-120"/>
              </a:rPr>
              <a:t>數</a:t>
            </a:r>
            <a:r>
              <a:rPr lang="zh-TW" altLang="en-US" sz="3200" dirty="0" smtClean="0">
                <a:latin typeface="標楷體" pitchFamily="65" charset="-120"/>
                <a:ea typeface="標楷體" pitchFamily="65" charset="-120"/>
              </a:rPr>
              <a:t>。</a:t>
            </a:r>
          </a:p>
        </p:txBody>
      </p:sp>
    </p:spTree>
    <p:extLst>
      <p:ext uri="{BB962C8B-B14F-4D97-AF65-F5344CB8AC3E}">
        <p14:creationId xmlns:p14="http://schemas.microsoft.com/office/powerpoint/2010/main" val="3755635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1547664" y="476672"/>
            <a:ext cx="6120680" cy="1143000"/>
          </a:xfrm>
        </p:spPr>
        <p:txBody>
          <a:bodyPr/>
          <a:lstStyle/>
          <a:p>
            <a:pPr marL="0" indent="0">
              <a:buNone/>
            </a:pPr>
            <a:r>
              <a:rPr lang="zh-TW" altLang="en-US" b="1" dirty="0" smtClean="0">
                <a:solidFill>
                  <a:srgbClr val="C00000"/>
                </a:solidFill>
                <a:latin typeface="新細明體-ExtB" panose="02020500000000000000" pitchFamily="18" charset="-120"/>
                <a:ea typeface="新細明體-ExtB" panose="02020500000000000000" pitchFamily="18" charset="-120"/>
              </a:rPr>
              <a:t>平均工資─例外期日</a:t>
            </a:r>
            <a:r>
              <a:rPr lang="zh-TW" altLang="en-US" dirty="0" smtClean="0">
                <a:solidFill>
                  <a:srgbClr val="C00000"/>
                </a:solidFill>
                <a:latin typeface="新細明體-ExtB" panose="02020500000000000000" pitchFamily="18" charset="-120"/>
                <a:ea typeface="新細明體-ExtB" panose="02020500000000000000" pitchFamily="18" charset="-120"/>
              </a:rPr>
              <a:t> </a:t>
            </a:r>
          </a:p>
        </p:txBody>
      </p:sp>
      <p:sp>
        <p:nvSpPr>
          <p:cNvPr id="62467" name="Rectangle 3"/>
          <p:cNvSpPr>
            <a:spLocks noGrp="1" noRot="1" noChangeArrowheads="1"/>
          </p:cNvSpPr>
          <p:nvPr>
            <p:ph type="body" idx="4294967295"/>
          </p:nvPr>
        </p:nvSpPr>
        <p:spPr>
          <a:xfrm>
            <a:off x="467544" y="1556792"/>
            <a:ext cx="8072437" cy="4608512"/>
          </a:xfrm>
          <a:prstGeom prst="rect">
            <a:avLst/>
          </a:prstGeom>
        </p:spPr>
        <p:txBody>
          <a:bodyPr/>
          <a:lstStyle/>
          <a:p>
            <a:r>
              <a:rPr lang="zh-TW" altLang="en-US" sz="2800" dirty="0" smtClean="0">
                <a:latin typeface="標楷體" pitchFamily="65" charset="-120"/>
                <a:ea typeface="標楷體" pitchFamily="65" charset="-120"/>
              </a:rPr>
              <a:t>發生計算事由之當日。</a:t>
            </a:r>
          </a:p>
          <a:p>
            <a:r>
              <a:rPr lang="zh-TW" altLang="en-US" sz="2800" u="sng" dirty="0" smtClean="0">
                <a:solidFill>
                  <a:srgbClr val="990099"/>
                </a:solidFill>
                <a:latin typeface="標楷體" pitchFamily="65" charset="-120"/>
                <a:ea typeface="標楷體" pitchFamily="65" charset="-120"/>
              </a:rPr>
              <a:t>因職業災害尚在醫療中者</a:t>
            </a:r>
            <a:r>
              <a:rPr lang="zh-TW" altLang="en-US" sz="2800" dirty="0" smtClean="0">
                <a:latin typeface="標楷體" pitchFamily="65" charset="-120"/>
                <a:ea typeface="標楷體" pitchFamily="65" charset="-120"/>
              </a:rPr>
              <a:t>。</a:t>
            </a:r>
          </a:p>
          <a:p>
            <a:r>
              <a:rPr lang="zh-TW" altLang="en-US" sz="2800" dirty="0" smtClean="0">
                <a:latin typeface="標楷體" pitchFamily="65" charset="-120"/>
                <a:ea typeface="標楷體" pitchFamily="65" charset="-120"/>
              </a:rPr>
              <a:t>依本法第五十條第二項</a:t>
            </a:r>
            <a:r>
              <a:rPr lang="zh-TW" altLang="en-US" sz="2800" u="sng" dirty="0" smtClean="0">
                <a:solidFill>
                  <a:srgbClr val="990099"/>
                </a:solidFill>
                <a:latin typeface="標楷體" pitchFamily="65" charset="-120"/>
                <a:ea typeface="標楷體" pitchFamily="65" charset="-120"/>
              </a:rPr>
              <a:t>減半發給工資</a:t>
            </a:r>
            <a:r>
              <a:rPr lang="zh-TW" altLang="en-US" sz="2800" dirty="0" smtClean="0">
                <a:latin typeface="標楷體" pitchFamily="65" charset="-120"/>
                <a:ea typeface="標楷體" pitchFamily="65" charset="-120"/>
              </a:rPr>
              <a:t>者。</a:t>
            </a:r>
          </a:p>
          <a:p>
            <a:r>
              <a:rPr lang="zh-TW" altLang="en-US" sz="2800" dirty="0" smtClean="0">
                <a:latin typeface="標楷體" pitchFamily="65" charset="-120"/>
                <a:ea typeface="標楷體" pitchFamily="65" charset="-120"/>
              </a:rPr>
              <a:t>雇主因天災、事變或其他不可抗力而不能繼續其事業，致勞工未能工作者。</a:t>
            </a:r>
          </a:p>
          <a:p>
            <a:r>
              <a:rPr lang="zh-TW" altLang="en-US" sz="2800" dirty="0" smtClean="0">
                <a:latin typeface="標楷體" pitchFamily="65" charset="-120"/>
                <a:ea typeface="標楷體" pitchFamily="65" charset="-120"/>
              </a:rPr>
              <a:t>普通傷病假。</a:t>
            </a:r>
          </a:p>
          <a:p>
            <a:r>
              <a:rPr lang="zh-TW" altLang="en-US" sz="2800" dirty="0" smtClean="0">
                <a:latin typeface="標楷體" pitchFamily="65" charset="-120"/>
                <a:ea typeface="標楷體" pitchFamily="65" charset="-120"/>
              </a:rPr>
              <a:t>依性平法請生理假及妊娠未滿三個月流產之產假。</a:t>
            </a:r>
          </a:p>
          <a:p>
            <a:r>
              <a:rPr lang="zh-TW" altLang="en-US" sz="2800" dirty="0" smtClean="0">
                <a:latin typeface="標楷體" pitchFamily="65" charset="-120"/>
                <a:ea typeface="標楷體" pitchFamily="65" charset="-120"/>
              </a:rPr>
              <a:t>因景氣因素經協商之</a:t>
            </a:r>
            <a:r>
              <a:rPr lang="zh-TW" altLang="en-US" sz="2800" u="sng" dirty="0" smtClean="0">
                <a:solidFill>
                  <a:srgbClr val="990099"/>
                </a:solidFill>
                <a:latin typeface="標楷體" pitchFamily="65" charset="-120"/>
                <a:ea typeface="標楷體" pitchFamily="65" charset="-120"/>
              </a:rPr>
              <a:t>無薪休假</a:t>
            </a:r>
            <a:r>
              <a:rPr lang="zh-TW" altLang="en-US" sz="2800" dirty="0" smtClean="0">
                <a:latin typeface="標楷體" pitchFamily="65" charset="-120"/>
                <a:ea typeface="標楷體" pitchFamily="65" charset="-120"/>
              </a:rPr>
              <a:t>（限未涉變更勞動契約者）。 </a:t>
            </a:r>
          </a:p>
        </p:txBody>
      </p:sp>
    </p:spTree>
    <p:extLst>
      <p:ext uri="{BB962C8B-B14F-4D97-AF65-F5344CB8AC3E}">
        <p14:creationId xmlns:p14="http://schemas.microsoft.com/office/powerpoint/2010/main" val="2399224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619672" y="476672"/>
            <a:ext cx="5112568" cy="1143000"/>
          </a:xfrm>
        </p:spPr>
        <p:txBody>
          <a:bodyPr/>
          <a:lstStyle/>
          <a:p>
            <a:pPr marL="0" indent="0" eaLnBrk="1" hangingPunct="1">
              <a:buNone/>
            </a:pPr>
            <a:r>
              <a:rPr lang="zh-TW" altLang="en-US" b="1" dirty="0" smtClean="0">
                <a:solidFill>
                  <a:srgbClr val="C00000"/>
                </a:solidFill>
                <a:latin typeface="新細明體-ExtB" panose="02020500000000000000" pitchFamily="18" charset="-120"/>
                <a:ea typeface="新細明體-ExtB" panose="02020500000000000000" pitchFamily="18" charset="-120"/>
              </a:rPr>
              <a:t>國</a:t>
            </a:r>
            <a:r>
              <a:rPr lang="zh-TW" altLang="en-US" b="1" dirty="0" smtClean="0">
                <a:solidFill>
                  <a:srgbClr val="C00000"/>
                </a:solidFill>
                <a:latin typeface="新細明體-ExtB" panose="02020500000000000000" pitchFamily="18" charset="-120"/>
                <a:ea typeface="新細明體-ExtB" panose="02020500000000000000" pitchFamily="18" charset="-120"/>
              </a:rPr>
              <a:t>定</a:t>
            </a:r>
            <a:r>
              <a:rPr lang="zh-TW" altLang="en-US" b="1" dirty="0" smtClean="0">
                <a:solidFill>
                  <a:srgbClr val="C00000"/>
                </a:solidFill>
                <a:latin typeface="新細明體-ExtB" panose="02020500000000000000" pitchFamily="18" charset="-120"/>
                <a:ea typeface="新細明體-ExtB" panose="02020500000000000000" pitchFamily="18" charset="-120"/>
              </a:rPr>
              <a:t>假日補假</a:t>
            </a:r>
            <a:r>
              <a:rPr lang="zh-TW" altLang="en-US" b="1" dirty="0" smtClean="0">
                <a:solidFill>
                  <a:srgbClr val="C00000"/>
                </a:solidFill>
                <a:latin typeface="新細明體-ExtB" panose="02020500000000000000" pitchFamily="18" charset="-120"/>
                <a:ea typeface="新細明體-ExtB" panose="02020500000000000000" pitchFamily="18" charset="-120"/>
              </a:rPr>
              <a:t>疑義</a:t>
            </a:r>
          </a:p>
        </p:txBody>
      </p:sp>
      <p:sp>
        <p:nvSpPr>
          <p:cNvPr id="34819" name="內容版面配置區 2"/>
          <p:cNvSpPr>
            <a:spLocks noGrp="1"/>
          </p:cNvSpPr>
          <p:nvPr>
            <p:ph idx="4294967295"/>
          </p:nvPr>
        </p:nvSpPr>
        <p:spPr>
          <a:xfrm>
            <a:off x="611560" y="1916832"/>
            <a:ext cx="7993063" cy="4327525"/>
          </a:xfrm>
          <a:prstGeom prst="rect">
            <a:avLst/>
          </a:prstGeom>
        </p:spPr>
        <p:txBody>
          <a:bodyPr/>
          <a:lstStyle/>
          <a:p>
            <a:pPr eaLnBrk="1" hangingPunct="1"/>
            <a:r>
              <a:rPr lang="zh-TW" altLang="en-US" sz="3600" dirty="0" smtClean="0">
                <a:latin typeface="標楷體" pitchFamily="65" charset="-120"/>
                <a:ea typeface="標楷體" pitchFamily="65" charset="-120"/>
              </a:rPr>
              <a:t>休假日</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國定假日</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如適逢例假，應補假一日。</a:t>
            </a:r>
            <a:endParaRPr lang="en-US" altLang="zh-TW" sz="3600" dirty="0" smtClean="0">
              <a:latin typeface="標楷體" pitchFamily="65" charset="-120"/>
              <a:ea typeface="標楷體" pitchFamily="65" charset="-120"/>
            </a:endParaRPr>
          </a:p>
          <a:p>
            <a:pPr eaLnBrk="1" hangingPunct="1"/>
            <a:r>
              <a:rPr lang="zh-TW" altLang="zh-TW" sz="3600" dirty="0" smtClean="0">
                <a:latin typeface="標楷體" pitchFamily="65" charset="-120"/>
                <a:ea typeface="標楷體" pitchFamily="65" charset="-120"/>
              </a:rPr>
              <a:t>自</a:t>
            </a:r>
            <a:r>
              <a:rPr lang="en-US" altLang="zh-TW" sz="3600" dirty="0" smtClean="0">
                <a:latin typeface="標楷體" pitchFamily="65" charset="-120"/>
                <a:ea typeface="標楷體" pitchFamily="65" charset="-120"/>
              </a:rPr>
              <a:t>104</a:t>
            </a:r>
            <a:r>
              <a:rPr lang="zh-TW" altLang="zh-TW" sz="3600" dirty="0" smtClean="0">
                <a:latin typeface="標楷體" pitchFamily="65" charset="-120"/>
                <a:ea typeface="標楷體" pitchFamily="65" charset="-120"/>
              </a:rPr>
              <a:t>年起，</a:t>
            </a:r>
            <a:r>
              <a:rPr lang="zh-TW" altLang="en-US" sz="3600" dirty="0" smtClean="0">
                <a:latin typeface="標楷體" pitchFamily="65" charset="-120"/>
                <a:ea typeface="標楷體" pitchFamily="65" charset="-120"/>
              </a:rPr>
              <a:t>休假日</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國定假日</a:t>
            </a:r>
            <a:r>
              <a:rPr lang="en-US" altLang="zh-TW" sz="3600" dirty="0" smtClean="0">
                <a:latin typeface="標楷體" pitchFamily="65" charset="-120"/>
                <a:ea typeface="標楷體" pitchFamily="65" charset="-120"/>
              </a:rPr>
              <a:t>)</a:t>
            </a:r>
            <a:r>
              <a:rPr lang="zh-TW" altLang="zh-TW" sz="3600" dirty="0" smtClean="0">
                <a:latin typeface="標楷體" pitchFamily="65" charset="-120"/>
                <a:ea typeface="標楷體" pitchFamily="65" charset="-120"/>
              </a:rPr>
              <a:t>遇勞工其他無須出勤之休息日，</a:t>
            </a:r>
            <a:r>
              <a:rPr lang="zh-TW" altLang="en-US" sz="3600" dirty="0" smtClean="0">
                <a:latin typeface="標楷體" pitchFamily="65" charset="-120"/>
                <a:ea typeface="標楷體" pitchFamily="65" charset="-120"/>
              </a:rPr>
              <a:t>亦</a:t>
            </a:r>
            <a:r>
              <a:rPr lang="zh-TW" altLang="zh-TW" sz="3600" dirty="0" smtClean="0">
                <a:latin typeface="標楷體" pitchFamily="65" charset="-120"/>
                <a:ea typeface="標楷體" pitchFamily="65" charset="-120"/>
              </a:rPr>
              <a:t>應予補假，以保障勞工休假權益</a:t>
            </a:r>
            <a:r>
              <a:rPr lang="zh-TW" altLang="en-US" sz="3600" dirty="0" smtClean="0">
                <a:latin typeface="標楷體" pitchFamily="65" charset="-120"/>
                <a:ea typeface="標楷體" pitchFamily="65" charset="-120"/>
              </a:rPr>
              <a:t>。</a:t>
            </a:r>
            <a:r>
              <a:rPr lang="en-US" altLang="zh-TW" sz="3600" dirty="0" smtClean="0">
                <a:solidFill>
                  <a:srgbClr val="FF0000"/>
                </a:solidFill>
                <a:latin typeface="標楷體" pitchFamily="65" charset="-120"/>
                <a:ea typeface="標楷體" pitchFamily="65" charset="-120"/>
              </a:rPr>
              <a:t>(103</a:t>
            </a:r>
            <a:r>
              <a:rPr lang="zh-TW" altLang="zh-TW" sz="3600" dirty="0" smtClean="0">
                <a:solidFill>
                  <a:srgbClr val="FF0000"/>
                </a:solidFill>
                <a:latin typeface="標楷體" pitchFamily="65" charset="-120"/>
                <a:ea typeface="標楷體" pitchFamily="65" charset="-120"/>
              </a:rPr>
              <a:t>年</a:t>
            </a:r>
            <a:r>
              <a:rPr lang="en-US" altLang="zh-TW" sz="3600" dirty="0" smtClean="0">
                <a:solidFill>
                  <a:srgbClr val="FF0000"/>
                </a:solidFill>
                <a:latin typeface="標楷體" pitchFamily="65" charset="-120"/>
                <a:ea typeface="標楷體" pitchFamily="65" charset="-120"/>
              </a:rPr>
              <a:t>5</a:t>
            </a:r>
            <a:r>
              <a:rPr lang="zh-TW" altLang="zh-TW" sz="3600" dirty="0" smtClean="0">
                <a:solidFill>
                  <a:srgbClr val="FF0000"/>
                </a:solidFill>
                <a:latin typeface="標楷體" pitchFamily="65" charset="-120"/>
                <a:ea typeface="標楷體" pitchFamily="65" charset="-120"/>
              </a:rPr>
              <a:t>月</a:t>
            </a:r>
            <a:r>
              <a:rPr lang="en-US" altLang="zh-TW" sz="3600" dirty="0" smtClean="0">
                <a:solidFill>
                  <a:srgbClr val="FF0000"/>
                </a:solidFill>
                <a:latin typeface="標楷體" pitchFamily="65" charset="-120"/>
                <a:ea typeface="標楷體" pitchFamily="65" charset="-120"/>
              </a:rPr>
              <a:t>21</a:t>
            </a:r>
            <a:r>
              <a:rPr lang="zh-TW" altLang="zh-TW" sz="3600" dirty="0" smtClean="0">
                <a:solidFill>
                  <a:srgbClr val="FF0000"/>
                </a:solidFill>
                <a:latin typeface="標楷體" pitchFamily="65" charset="-120"/>
                <a:ea typeface="標楷體" pitchFamily="65" charset="-120"/>
              </a:rPr>
              <a:t>日勞動條</a:t>
            </a:r>
            <a:r>
              <a:rPr lang="en-US" altLang="zh-TW" sz="3600" dirty="0" smtClean="0">
                <a:solidFill>
                  <a:srgbClr val="FF0000"/>
                </a:solidFill>
                <a:latin typeface="標楷體" pitchFamily="65" charset="-120"/>
                <a:ea typeface="標楷體" pitchFamily="65" charset="-120"/>
              </a:rPr>
              <a:t>3</a:t>
            </a:r>
            <a:r>
              <a:rPr lang="zh-TW" altLang="zh-TW" sz="3600" dirty="0" smtClean="0">
                <a:solidFill>
                  <a:srgbClr val="FF0000"/>
                </a:solidFill>
                <a:latin typeface="標楷體" pitchFamily="65" charset="-120"/>
                <a:ea typeface="標楷體" pitchFamily="65" charset="-120"/>
              </a:rPr>
              <a:t>字第</a:t>
            </a:r>
            <a:r>
              <a:rPr lang="en-US" altLang="zh-TW" sz="3600" dirty="0" smtClean="0">
                <a:solidFill>
                  <a:srgbClr val="FF0000"/>
                </a:solidFill>
                <a:latin typeface="標楷體" pitchFamily="65" charset="-120"/>
                <a:ea typeface="標楷體" pitchFamily="65" charset="-120"/>
              </a:rPr>
              <a:t>1030130894</a:t>
            </a:r>
            <a:r>
              <a:rPr lang="zh-TW" altLang="zh-TW" sz="3600" dirty="0" smtClean="0">
                <a:solidFill>
                  <a:srgbClr val="FF0000"/>
                </a:solidFill>
                <a:latin typeface="標楷體" pitchFamily="65" charset="-120"/>
                <a:ea typeface="標楷體" pitchFamily="65" charset="-120"/>
              </a:rPr>
              <a:t>號令</a:t>
            </a:r>
            <a:r>
              <a:rPr lang="en-US" altLang="zh-TW" sz="3600" dirty="0" smtClean="0">
                <a:solidFill>
                  <a:srgbClr val="FF0000"/>
                </a:solidFill>
                <a:latin typeface="標楷體" pitchFamily="65" charset="-120"/>
                <a:ea typeface="標楷體" pitchFamily="65" charset="-120"/>
              </a:rPr>
              <a:t>)</a:t>
            </a:r>
            <a:endParaRPr lang="zh-TW" altLang="en-US" sz="3600"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832356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50825" y="476250"/>
            <a:ext cx="7633543" cy="1143000"/>
          </a:xfrm>
        </p:spPr>
        <p:txBody>
          <a:bodyPr/>
          <a:lstStyle/>
          <a:p>
            <a:pPr marL="0" indent="0" eaLnBrk="1" hangingPunct="1">
              <a:buNone/>
            </a:pPr>
            <a:r>
              <a:rPr lang="zh-TW" altLang="en-US" b="1" dirty="0" smtClean="0">
                <a:solidFill>
                  <a:srgbClr val="C00000"/>
                </a:solidFill>
                <a:latin typeface="新細明體-ExtB" panose="02020500000000000000" pitchFamily="18" charset="-120"/>
                <a:ea typeface="新細明體-ExtB" panose="02020500000000000000" pitchFamily="18" charset="-120"/>
              </a:rPr>
              <a:t>國定假日出勤有補休嗎？</a:t>
            </a:r>
            <a:endParaRPr lang="zh-TW" altLang="en-US" b="1" dirty="0" smtClean="0">
              <a:solidFill>
                <a:srgbClr val="C00000"/>
              </a:solidFill>
              <a:latin typeface="新細明體-ExtB" panose="02020500000000000000" pitchFamily="18" charset="-120"/>
              <a:ea typeface="新細明體-ExtB" panose="02020500000000000000" pitchFamily="18" charset="-120"/>
            </a:endParaRPr>
          </a:p>
        </p:txBody>
      </p:sp>
      <p:sp>
        <p:nvSpPr>
          <p:cNvPr id="35843" name="Rectangle 3"/>
          <p:cNvSpPr>
            <a:spLocks noGrp="1" noRot="1" noChangeArrowheads="1"/>
          </p:cNvSpPr>
          <p:nvPr>
            <p:ph type="body" idx="4294967295"/>
          </p:nvPr>
        </p:nvSpPr>
        <p:spPr>
          <a:xfrm>
            <a:off x="684213" y="1557338"/>
            <a:ext cx="7632700" cy="4681537"/>
          </a:xfrm>
          <a:prstGeom prst="rect">
            <a:avLst/>
          </a:prstGeom>
        </p:spPr>
        <p:txBody>
          <a:bodyPr/>
          <a:lstStyle/>
          <a:p>
            <a:pPr eaLnBrk="1" hangingPunct="1">
              <a:lnSpc>
                <a:spcPct val="110000"/>
              </a:lnSpc>
              <a:buFont typeface="Wingdings" pitchFamily="2" charset="2"/>
              <a:buNone/>
            </a:pPr>
            <a:r>
              <a:rPr lang="zh-TW" altLang="en-US" sz="2800" dirty="0" smtClean="0"/>
              <a:t>    </a:t>
            </a:r>
            <a:r>
              <a:rPr lang="zh-TW" altLang="zh-TW" sz="3600" dirty="0" smtClean="0">
                <a:latin typeface="標楷體" pitchFamily="65" charset="-120"/>
                <a:ea typeface="標楷體" pitchFamily="65" charset="-120"/>
              </a:rPr>
              <a:t>勞工於</a:t>
            </a:r>
            <a:r>
              <a:rPr lang="zh-TW" altLang="en-US" sz="3600" dirty="0" smtClean="0">
                <a:latin typeface="標楷體" pitchFamily="65" charset="-120"/>
                <a:ea typeface="標楷體" pitchFamily="65" charset="-120"/>
              </a:rPr>
              <a:t>休假日</a:t>
            </a:r>
            <a:r>
              <a:rPr lang="en-US" altLang="zh-TW" sz="3600" dirty="0" smtClean="0">
                <a:latin typeface="標楷體" pitchFamily="65" charset="-120"/>
                <a:ea typeface="標楷體" pitchFamily="65" charset="-120"/>
              </a:rPr>
              <a:t>(</a:t>
            </a:r>
            <a:r>
              <a:rPr lang="zh-TW" altLang="zh-TW" sz="3600" dirty="0" smtClean="0">
                <a:latin typeface="標楷體" pitchFamily="65" charset="-120"/>
                <a:ea typeface="標楷體" pitchFamily="65" charset="-120"/>
              </a:rPr>
              <a:t>國定假日</a:t>
            </a:r>
            <a:r>
              <a:rPr lang="en-US" altLang="zh-TW" sz="3600" dirty="0" smtClean="0">
                <a:latin typeface="標楷體" pitchFamily="65" charset="-120"/>
                <a:ea typeface="標楷體" pitchFamily="65" charset="-120"/>
              </a:rPr>
              <a:t>)</a:t>
            </a:r>
            <a:r>
              <a:rPr lang="zh-TW" altLang="zh-TW" sz="3600" dirty="0" smtClean="0">
                <a:latin typeface="標楷體" pitchFamily="65" charset="-120"/>
                <a:ea typeface="標楷體" pitchFamily="65" charset="-120"/>
              </a:rPr>
              <a:t>出勤，</a:t>
            </a:r>
            <a:r>
              <a:rPr lang="zh-TW" altLang="zh-TW" sz="3600" dirty="0" smtClean="0">
                <a:latin typeface="標楷體" pitchFamily="65" charset="-120"/>
                <a:ea typeface="標楷體" pitchFamily="65" charset="-120"/>
              </a:rPr>
              <a:t>惟</a:t>
            </a:r>
            <a:r>
              <a:rPr lang="zh-TW" altLang="zh-TW" sz="3600" u="sng" dirty="0" smtClean="0">
                <a:solidFill>
                  <a:srgbClr val="990099"/>
                </a:solidFill>
                <a:latin typeface="標楷體" pitchFamily="65" charset="-120"/>
                <a:ea typeface="標楷體" pitchFamily="65" charset="-120"/>
              </a:rPr>
              <a:t>勞工本身個人因素希望領取雙倍工資增加收入，不希望以補休方式辦理</a:t>
            </a:r>
            <a:r>
              <a:rPr lang="zh-TW" altLang="zh-TW" sz="3600" dirty="0" smtClean="0">
                <a:latin typeface="標楷體" pitchFamily="65" charset="-120"/>
                <a:ea typeface="標楷體" pitchFamily="65" charset="-120"/>
              </a:rPr>
              <a:t>，非個人意願下，如果事業單位強制以補休方式辦理，是否違</a:t>
            </a:r>
            <a:r>
              <a:rPr lang="zh-TW" altLang="en-US" sz="3600" dirty="0" smtClean="0">
                <a:latin typeface="標楷體" pitchFamily="65" charset="-120"/>
                <a:ea typeface="標楷體" pitchFamily="65" charset="-120"/>
              </a:rPr>
              <a:t>法？</a:t>
            </a:r>
          </a:p>
        </p:txBody>
      </p:sp>
    </p:spTree>
    <p:extLst>
      <p:ext uri="{BB962C8B-B14F-4D97-AF65-F5344CB8AC3E}">
        <p14:creationId xmlns:p14="http://schemas.microsoft.com/office/powerpoint/2010/main" val="837156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9792" y="908720"/>
            <a:ext cx="3240360" cy="1008112"/>
          </a:xfrm>
        </p:spPr>
        <p:txBody>
          <a:bodyPr/>
          <a:lstStyle/>
          <a:p>
            <a:pPr marL="0" indent="0">
              <a:buNone/>
            </a:pPr>
            <a:r>
              <a:rPr lang="zh-TW" altLang="en-US" sz="4800" dirty="0" smtClean="0">
                <a:solidFill>
                  <a:schemeClr val="accent6">
                    <a:lumMod val="50000"/>
                  </a:schemeClr>
                </a:solidFill>
              </a:rPr>
              <a:t>病假的問題</a:t>
            </a:r>
            <a:endParaRPr lang="zh-TW" altLang="en-US" sz="4800" dirty="0">
              <a:solidFill>
                <a:schemeClr val="accent6">
                  <a:lumMod val="50000"/>
                </a:schemeClr>
              </a:solidFill>
            </a:endParaRPr>
          </a:p>
        </p:txBody>
      </p:sp>
      <p:sp>
        <p:nvSpPr>
          <p:cNvPr id="3" name="內容版面配置區 2"/>
          <p:cNvSpPr>
            <a:spLocks noGrp="1"/>
          </p:cNvSpPr>
          <p:nvPr>
            <p:ph sz="quarter" idx="13"/>
          </p:nvPr>
        </p:nvSpPr>
        <p:spPr>
          <a:xfrm>
            <a:off x="755576" y="1916832"/>
            <a:ext cx="7992888" cy="4464496"/>
          </a:xfrm>
        </p:spPr>
        <p:txBody>
          <a:bodyPr>
            <a:normAutofit/>
          </a:bodyPr>
          <a:lstStyle/>
          <a:p>
            <a:pPr marL="45720" indent="0">
              <a:buNone/>
            </a:pPr>
            <a:r>
              <a:rPr lang="zh-TW" altLang="en-US" sz="3600" dirty="0">
                <a:solidFill>
                  <a:srgbClr val="002060"/>
                </a:solidFill>
              </a:rPr>
              <a:t>不幸罹患癌症，醫囑不需住院但需</a:t>
            </a:r>
            <a:r>
              <a:rPr lang="zh-TW" altLang="en-US" sz="3600" dirty="0" smtClean="0">
                <a:solidFill>
                  <a:srgbClr val="002060"/>
                </a:solidFill>
              </a:rPr>
              <a:t>療養，如何請假？工資如何給付？</a:t>
            </a:r>
            <a:endParaRPr lang="en-US" altLang="zh-TW" sz="3600" dirty="0" smtClean="0">
              <a:solidFill>
                <a:srgbClr val="002060"/>
              </a:solidFill>
            </a:endParaRPr>
          </a:p>
          <a:p>
            <a:pPr marL="45720" indent="0">
              <a:buNone/>
            </a:pPr>
            <a:r>
              <a:rPr lang="zh-TW" altLang="en-US" sz="3600" dirty="0">
                <a:solidFill>
                  <a:srgbClr val="002060"/>
                </a:solidFill>
              </a:rPr>
              <a:t>勞工生病可以</a:t>
            </a:r>
            <a:r>
              <a:rPr lang="zh-TW" altLang="en-US" sz="3600" dirty="0" smtClean="0">
                <a:solidFill>
                  <a:srgbClr val="002060"/>
                </a:solidFill>
              </a:rPr>
              <a:t>解僱嗎？確不能勝任工作有包含生病嗎？</a:t>
            </a:r>
            <a:endParaRPr lang="en-US" altLang="zh-TW" sz="3600" dirty="0" smtClean="0">
              <a:solidFill>
                <a:srgbClr val="002060"/>
              </a:solidFill>
            </a:endParaRPr>
          </a:p>
          <a:p>
            <a:pPr marL="45720" indent="0">
              <a:buNone/>
            </a:pPr>
            <a:r>
              <a:rPr lang="zh-TW" altLang="en-US" sz="3600" dirty="0">
                <a:solidFill>
                  <a:srgbClr val="002060"/>
                </a:solidFill>
              </a:rPr>
              <a:t>病假</a:t>
            </a:r>
            <a:r>
              <a:rPr lang="zh-TW" altLang="en-US" sz="3600" dirty="0" smtClean="0">
                <a:solidFill>
                  <a:srgbClr val="002060"/>
                </a:solidFill>
              </a:rPr>
              <a:t>給半薪期間要列入平均工資計算嗎？</a:t>
            </a:r>
            <a:endParaRPr lang="en-US" altLang="zh-TW" sz="3600" dirty="0" smtClean="0">
              <a:solidFill>
                <a:srgbClr val="002060"/>
              </a:solidFill>
            </a:endParaRPr>
          </a:p>
          <a:p>
            <a:pPr marL="45720" indent="0">
              <a:buNone/>
            </a:pPr>
            <a:endParaRPr lang="en-US" altLang="zh-TW" sz="3600" dirty="0" smtClean="0">
              <a:solidFill>
                <a:srgbClr val="002060"/>
              </a:solidFill>
            </a:endParaRPr>
          </a:p>
          <a:p>
            <a:pPr marL="45720" indent="0">
              <a:buNone/>
            </a:pPr>
            <a:endParaRPr lang="en-US" altLang="zh-TW" sz="3200" dirty="0" smtClean="0">
              <a:solidFill>
                <a:srgbClr val="002060"/>
              </a:solidFill>
            </a:endParaRPr>
          </a:p>
          <a:p>
            <a:pPr marL="45720" indent="0">
              <a:buNone/>
            </a:pPr>
            <a:endParaRPr lang="zh-TW" altLang="en-US" sz="3200" dirty="0">
              <a:solidFill>
                <a:srgbClr val="002060"/>
              </a:solidFill>
            </a:endParaRPr>
          </a:p>
        </p:txBody>
      </p:sp>
    </p:spTree>
    <p:extLst>
      <p:ext uri="{BB962C8B-B14F-4D97-AF65-F5344CB8AC3E}">
        <p14:creationId xmlns:p14="http://schemas.microsoft.com/office/powerpoint/2010/main" val="2258191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3429000"/>
            <a:ext cx="4928335" cy="1143000"/>
          </a:xfrm>
        </p:spPr>
        <p:txBody>
          <a:bodyPr/>
          <a:lstStyle/>
          <a:p>
            <a:pPr marL="0" indent="0">
              <a:buNone/>
            </a:pPr>
            <a:r>
              <a:rPr lang="zh-TW" altLang="en-US" sz="6600" dirty="0" smtClean="0">
                <a:solidFill>
                  <a:srgbClr val="7030A0"/>
                </a:solidFill>
              </a:rPr>
              <a:t>謝謝指教</a:t>
            </a:r>
            <a:endParaRPr lang="zh-TW" altLang="en-US" sz="6600" dirty="0">
              <a:solidFill>
                <a:srgbClr val="7030A0"/>
              </a:solidFill>
            </a:endParaRPr>
          </a:p>
        </p:txBody>
      </p:sp>
      <p:sp>
        <p:nvSpPr>
          <p:cNvPr id="6" name="內容版面配置區 5"/>
          <p:cNvSpPr>
            <a:spLocks noGrp="1"/>
          </p:cNvSpPr>
          <p:nvPr>
            <p:ph sz="quarter" idx="13"/>
          </p:nvPr>
        </p:nvSpPr>
        <p:spPr>
          <a:xfrm>
            <a:off x="2627784" y="1844824"/>
            <a:ext cx="4916016" cy="2361416"/>
          </a:xfrm>
        </p:spPr>
        <p:txBody>
          <a:bodyPr>
            <a:normAutofit/>
          </a:bodyPr>
          <a:lstStyle/>
          <a:p>
            <a:pPr marL="45720" indent="0">
              <a:buNone/>
            </a:pPr>
            <a:r>
              <a:rPr lang="zh-TW" altLang="en-US" sz="6600" b="1" dirty="0" smtClean="0">
                <a:solidFill>
                  <a:srgbClr val="002060"/>
                </a:solidFill>
              </a:rPr>
              <a:t>簡報完畢</a:t>
            </a:r>
            <a:endParaRPr lang="zh-TW" altLang="en-US" sz="6600" b="1" dirty="0">
              <a:solidFill>
                <a:srgbClr val="002060"/>
              </a:solidFill>
            </a:endParaRPr>
          </a:p>
        </p:txBody>
      </p:sp>
    </p:spTree>
    <p:extLst>
      <p:ext uri="{BB962C8B-B14F-4D97-AF65-F5344CB8AC3E}">
        <p14:creationId xmlns:p14="http://schemas.microsoft.com/office/powerpoint/2010/main" val="174275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691680" y="548680"/>
            <a:ext cx="4896544" cy="936104"/>
          </a:xfrm>
        </p:spPr>
        <p:txBody>
          <a:bodyPr/>
          <a:lstStyle/>
          <a:p>
            <a:pPr marL="0" indent="0" eaLnBrk="1" hangingPunct="1">
              <a:buNone/>
            </a:pPr>
            <a:r>
              <a:rPr lang="zh-TW" altLang="en-US" b="1" dirty="0" smtClean="0">
                <a:solidFill>
                  <a:srgbClr val="C00000"/>
                </a:solidFill>
                <a:latin typeface="新細明體" panose="02020500000000000000" pitchFamily="18" charset="-120"/>
                <a:ea typeface="新細明體" panose="02020500000000000000" pitchFamily="18" charset="-120"/>
              </a:rPr>
              <a:t>工作時間之定義</a:t>
            </a:r>
          </a:p>
        </p:txBody>
      </p:sp>
      <p:sp>
        <p:nvSpPr>
          <p:cNvPr id="7171" name="Rectangle 3"/>
          <p:cNvSpPr>
            <a:spLocks noGrp="1" noRot="1" noChangeArrowheads="1"/>
          </p:cNvSpPr>
          <p:nvPr>
            <p:ph type="body" idx="4294967295"/>
          </p:nvPr>
        </p:nvSpPr>
        <p:spPr>
          <a:xfrm>
            <a:off x="395288" y="1556792"/>
            <a:ext cx="8253412" cy="4483646"/>
          </a:xfrm>
          <a:prstGeom prst="rect">
            <a:avLst/>
          </a:prstGeom>
        </p:spPr>
        <p:txBody>
          <a:bodyPr/>
          <a:lstStyle/>
          <a:p>
            <a:pPr marL="45720" indent="0" algn="just" eaLnBrk="1" hangingPunct="1">
              <a:spcBef>
                <a:spcPct val="80000"/>
              </a:spcBef>
              <a:buNone/>
            </a:pPr>
            <a:r>
              <a:rPr lang="zh-TW" altLang="en-US" sz="3600" b="1" dirty="0" smtClean="0">
                <a:latin typeface="標楷體" pitchFamily="65" charset="-120"/>
                <a:ea typeface="標楷體" pitchFamily="65" charset="-120"/>
              </a:rPr>
              <a:t>指勞工在雇主指揮監督之下，於雇主之設施內或雇主指定之場所提供勞務或受令等待提供勞務之時間。</a:t>
            </a:r>
          </a:p>
          <a:p>
            <a:pPr algn="just" eaLnBrk="1" hangingPunct="1">
              <a:spcBef>
                <a:spcPct val="80000"/>
              </a:spcBef>
            </a:pPr>
            <a:r>
              <a:rPr lang="zh-TW" altLang="en-US" sz="3000" dirty="0" smtClean="0">
                <a:latin typeface="標楷體" pitchFamily="65" charset="-120"/>
                <a:ea typeface="標楷體" pitchFamily="65" charset="-120"/>
              </a:rPr>
              <a:t>不包括不受雇主支配拘束之休息時間。但依職業安全衛生法所定有關異常氣壓作業、高架作業、精密作業、重體力勞動或其他對於勞工具有特殊危害之作業，應在工作時間中予以適當之休息。</a:t>
            </a:r>
          </a:p>
        </p:txBody>
      </p:sp>
    </p:spTree>
    <p:extLst>
      <p:ext uri="{BB962C8B-B14F-4D97-AF65-F5344CB8AC3E}">
        <p14:creationId xmlns:p14="http://schemas.microsoft.com/office/powerpoint/2010/main" val="94950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331640" y="404664"/>
            <a:ext cx="5616624" cy="1143000"/>
          </a:xfrm>
        </p:spPr>
        <p:txBody>
          <a:bodyPr/>
          <a:lstStyle/>
          <a:p>
            <a:pPr marL="0" indent="0" eaLnBrk="1" hangingPunct="1">
              <a:buNone/>
            </a:pPr>
            <a:r>
              <a:rPr lang="zh-TW" altLang="en-US" b="1" dirty="0" smtClean="0">
                <a:solidFill>
                  <a:srgbClr val="C00000"/>
                </a:solidFill>
                <a:latin typeface="新細明體" panose="02020500000000000000" pitchFamily="18" charset="-120"/>
                <a:ea typeface="新細明體" panose="02020500000000000000" pitchFamily="18" charset="-120"/>
              </a:rPr>
              <a:t>工作時間之計算</a:t>
            </a:r>
            <a:r>
              <a:rPr lang="zh-TW" altLang="en-US" dirty="0" smtClean="0">
                <a:solidFill>
                  <a:srgbClr val="C00000"/>
                </a:solidFill>
                <a:latin typeface="新細明體" panose="02020500000000000000" pitchFamily="18" charset="-120"/>
                <a:ea typeface="新細明體" panose="02020500000000000000" pitchFamily="18" charset="-120"/>
              </a:rPr>
              <a:t> </a:t>
            </a:r>
          </a:p>
        </p:txBody>
      </p:sp>
      <p:sp>
        <p:nvSpPr>
          <p:cNvPr id="8195" name="Rectangle 3"/>
          <p:cNvSpPr>
            <a:spLocks noGrp="1" noRot="1" noChangeArrowheads="1"/>
          </p:cNvSpPr>
          <p:nvPr>
            <p:ph type="body" idx="4294967295"/>
          </p:nvPr>
        </p:nvSpPr>
        <p:spPr>
          <a:xfrm>
            <a:off x="467544" y="1412776"/>
            <a:ext cx="8361040" cy="4608512"/>
          </a:xfrm>
          <a:prstGeom prst="rect">
            <a:avLst/>
          </a:prstGeom>
        </p:spPr>
        <p:txBody>
          <a:bodyPr/>
          <a:lstStyle/>
          <a:p>
            <a:pPr marL="0" indent="0" eaLnBrk="1" hangingPunct="1">
              <a:lnSpc>
                <a:spcPct val="90000"/>
              </a:lnSpc>
              <a:spcBef>
                <a:spcPct val="80000"/>
              </a:spcBef>
              <a:buNone/>
            </a:pPr>
            <a:r>
              <a:rPr lang="zh-TW" altLang="en-US" sz="2800" b="1" dirty="0" smtClean="0">
                <a:latin typeface="標楷體" pitchFamily="65" charset="-120"/>
                <a:ea typeface="標楷體" pitchFamily="65" charset="-120"/>
              </a:rPr>
              <a:t>正常工作時間跨越二曆日者，其工作時應合併計算。</a:t>
            </a:r>
          </a:p>
          <a:p>
            <a:pPr marL="0" indent="0" eaLnBrk="1" hangingPunct="1">
              <a:lnSpc>
                <a:spcPct val="90000"/>
              </a:lnSpc>
              <a:spcBef>
                <a:spcPct val="80000"/>
              </a:spcBef>
              <a:buNone/>
            </a:pPr>
            <a:r>
              <a:rPr lang="zh-TW" altLang="en-US" sz="2800" b="1" dirty="0" smtClean="0">
                <a:latin typeface="標楷體" pitchFamily="65" charset="-120"/>
                <a:ea typeface="標楷體" pitchFamily="65" charset="-120"/>
              </a:rPr>
              <a:t>各該場所之工作時間應合併計算，並加計往來必要之交通時間。</a:t>
            </a:r>
          </a:p>
          <a:p>
            <a:pPr marL="0" indent="0" eaLnBrk="1" hangingPunct="1">
              <a:lnSpc>
                <a:spcPct val="90000"/>
              </a:lnSpc>
              <a:spcBef>
                <a:spcPct val="80000"/>
              </a:spcBef>
              <a:buNone/>
            </a:pPr>
            <a:r>
              <a:rPr lang="zh-TW" altLang="en-US" sz="2800" b="1" dirty="0" smtClean="0">
                <a:latin typeface="標楷體" pitchFamily="65" charset="-120"/>
                <a:ea typeface="標楷體" pitchFamily="65" charset="-120"/>
              </a:rPr>
              <a:t>雇主應逐日記載勞工出勤情形，出勤之時間記至分鐘為止，出勤紀錄之記載方式不以打卡為限。</a:t>
            </a:r>
          </a:p>
          <a:p>
            <a:pPr marL="0" indent="0" eaLnBrk="1" hangingPunct="1">
              <a:lnSpc>
                <a:spcPct val="90000"/>
              </a:lnSpc>
              <a:spcBef>
                <a:spcPct val="80000"/>
              </a:spcBef>
              <a:buNone/>
            </a:pPr>
            <a:r>
              <a:rPr lang="zh-TW" altLang="en-US" sz="2800" b="1" dirty="0" smtClean="0">
                <a:latin typeface="標楷體" pitchFamily="65" charset="-120"/>
                <a:ea typeface="標楷體" pitchFamily="65" charset="-120"/>
              </a:rPr>
              <a:t>勞工因出差或其他原因於事業場所外從事工作致不易計算工作時間者，以平時之工作時間為其工作時間。但其實際工作時間經證明者，不在此限。</a:t>
            </a:r>
          </a:p>
        </p:txBody>
      </p:sp>
    </p:spTree>
    <p:extLst>
      <p:ext uri="{BB962C8B-B14F-4D97-AF65-F5344CB8AC3E}">
        <p14:creationId xmlns:p14="http://schemas.microsoft.com/office/powerpoint/2010/main" val="66795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39552" y="332656"/>
            <a:ext cx="4993183" cy="1314450"/>
          </a:xfrm>
        </p:spPr>
        <p:txBody>
          <a:bodyPr/>
          <a:lstStyle/>
          <a:p>
            <a:pPr eaLnBrk="1" hangingPunct="1">
              <a:defRPr/>
            </a:pPr>
            <a:r>
              <a:rPr lang="zh-TW" altLang="en-US" b="1" dirty="0" smtClean="0">
                <a:solidFill>
                  <a:srgbClr val="C00000"/>
                </a:solidFill>
              </a:rPr>
              <a:t>工作時間</a:t>
            </a:r>
          </a:p>
        </p:txBody>
      </p:sp>
      <p:sp>
        <p:nvSpPr>
          <p:cNvPr id="44035" name="Rectangle 3"/>
          <p:cNvSpPr>
            <a:spLocks noGrp="1" noChangeArrowheads="1"/>
          </p:cNvSpPr>
          <p:nvPr>
            <p:ph type="body" sz="half" idx="1"/>
          </p:nvPr>
        </p:nvSpPr>
        <p:spPr>
          <a:xfrm>
            <a:off x="1476375" y="1600200"/>
            <a:ext cx="4679950" cy="4637088"/>
          </a:xfrm>
        </p:spPr>
        <p:txBody>
          <a:bodyPr>
            <a:normAutofit/>
          </a:bodyPr>
          <a:lstStyle/>
          <a:p>
            <a:pPr eaLnBrk="1" hangingPunct="1">
              <a:spcBef>
                <a:spcPct val="35000"/>
              </a:spcBef>
              <a:spcAft>
                <a:spcPct val="20000"/>
              </a:spcAft>
              <a:buFontTx/>
              <a:buNone/>
            </a:pPr>
            <a:r>
              <a:rPr lang="zh-TW" altLang="en-US" sz="4000" b="1" dirty="0" smtClean="0">
                <a:solidFill>
                  <a:srgbClr val="441D61"/>
                </a:solidFill>
              </a:rPr>
              <a:t>正常工作時間</a:t>
            </a:r>
          </a:p>
          <a:p>
            <a:pPr eaLnBrk="1" hangingPunct="1">
              <a:spcBef>
                <a:spcPct val="35000"/>
              </a:spcBef>
              <a:spcAft>
                <a:spcPct val="20000"/>
              </a:spcAft>
              <a:buFontTx/>
              <a:buNone/>
            </a:pPr>
            <a:r>
              <a:rPr lang="zh-TW" altLang="en-US" sz="4000" b="1" dirty="0" smtClean="0">
                <a:solidFill>
                  <a:srgbClr val="441D61"/>
                </a:solidFill>
              </a:rPr>
              <a:t>延長工作時間</a:t>
            </a:r>
          </a:p>
          <a:p>
            <a:pPr eaLnBrk="1" hangingPunct="1">
              <a:spcBef>
                <a:spcPct val="35000"/>
              </a:spcBef>
              <a:spcAft>
                <a:spcPct val="20000"/>
              </a:spcAft>
              <a:buFontTx/>
              <a:buNone/>
            </a:pPr>
            <a:r>
              <a:rPr lang="zh-TW" altLang="en-US" sz="4000" b="1" dirty="0" smtClean="0">
                <a:solidFill>
                  <a:srgbClr val="441D61"/>
                </a:solidFill>
              </a:rPr>
              <a:t>休息</a:t>
            </a:r>
          </a:p>
          <a:p>
            <a:pPr eaLnBrk="1" hangingPunct="1">
              <a:spcBef>
                <a:spcPct val="35000"/>
              </a:spcBef>
              <a:spcAft>
                <a:spcPct val="20000"/>
              </a:spcAft>
              <a:buFontTx/>
              <a:buNone/>
            </a:pPr>
            <a:r>
              <a:rPr lang="zh-TW" altLang="en-US" sz="4000" b="1" dirty="0" smtClean="0">
                <a:solidFill>
                  <a:srgbClr val="441D61"/>
                </a:solidFill>
              </a:rPr>
              <a:t>休假與例假</a:t>
            </a:r>
          </a:p>
        </p:txBody>
      </p:sp>
      <p:pic>
        <p:nvPicPr>
          <p:cNvPr id="44036" name="Picture 4" descr="工安小蜜蜂-圖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063" y="1989138"/>
            <a:ext cx="2784475" cy="4067175"/>
          </a:xfrm>
        </p:spPr>
      </p:pic>
    </p:spTree>
    <p:extLst>
      <p:ext uri="{BB962C8B-B14F-4D97-AF65-F5344CB8AC3E}">
        <p14:creationId xmlns:p14="http://schemas.microsoft.com/office/powerpoint/2010/main" val="1013407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39552" y="332656"/>
            <a:ext cx="4993183" cy="1314450"/>
          </a:xfrm>
        </p:spPr>
        <p:txBody>
          <a:bodyPr/>
          <a:lstStyle/>
          <a:p>
            <a:pPr eaLnBrk="1" hangingPunct="1">
              <a:defRPr/>
            </a:pPr>
            <a:r>
              <a:rPr lang="zh-TW" altLang="en-US" b="1" dirty="0" smtClean="0">
                <a:solidFill>
                  <a:srgbClr val="C00000"/>
                </a:solidFill>
              </a:rPr>
              <a:t>延長工作時間</a:t>
            </a:r>
          </a:p>
        </p:txBody>
      </p:sp>
      <p:sp>
        <p:nvSpPr>
          <p:cNvPr id="44035" name="Rectangle 3"/>
          <p:cNvSpPr>
            <a:spLocks noGrp="1" noChangeArrowheads="1"/>
          </p:cNvSpPr>
          <p:nvPr>
            <p:ph type="body" sz="half" idx="1"/>
          </p:nvPr>
        </p:nvSpPr>
        <p:spPr>
          <a:xfrm>
            <a:off x="1115616" y="1600200"/>
            <a:ext cx="7632848" cy="4637088"/>
          </a:xfrm>
        </p:spPr>
        <p:txBody>
          <a:bodyPr>
            <a:normAutofit lnSpcReduction="10000"/>
          </a:bodyPr>
          <a:lstStyle/>
          <a:p>
            <a:pPr eaLnBrk="1" hangingPunct="1">
              <a:spcBef>
                <a:spcPct val="35000"/>
              </a:spcBef>
              <a:spcAft>
                <a:spcPct val="20000"/>
              </a:spcAft>
              <a:buFontTx/>
              <a:buNone/>
            </a:pPr>
            <a:r>
              <a:rPr lang="zh-TW" altLang="en-US" sz="4000" b="1" dirty="0" smtClean="0">
                <a:solidFill>
                  <a:srgbClr val="441D61"/>
                </a:solidFill>
              </a:rPr>
              <a:t>指每日超過</a:t>
            </a:r>
            <a:r>
              <a:rPr lang="en-US" altLang="zh-TW" sz="4000" b="1" dirty="0" smtClean="0">
                <a:solidFill>
                  <a:srgbClr val="441D61"/>
                </a:solidFill>
              </a:rPr>
              <a:t>8</a:t>
            </a:r>
            <a:r>
              <a:rPr lang="zh-TW" altLang="en-US" sz="4000" b="1" dirty="0" smtClean="0">
                <a:solidFill>
                  <a:srgbClr val="441D61"/>
                </a:solidFill>
              </a:rPr>
              <a:t>小時或每二週超過</a:t>
            </a:r>
            <a:r>
              <a:rPr lang="en-US" altLang="zh-TW" sz="4000" b="1" dirty="0" smtClean="0">
                <a:solidFill>
                  <a:srgbClr val="441D61"/>
                </a:solidFill>
              </a:rPr>
              <a:t>84</a:t>
            </a:r>
            <a:r>
              <a:rPr lang="zh-TW" altLang="en-US" sz="4000" b="1" dirty="0" smtClean="0">
                <a:solidFill>
                  <a:srgbClr val="441D61"/>
                </a:solidFill>
              </a:rPr>
              <a:t>小時工作時間之部分</a:t>
            </a:r>
          </a:p>
          <a:p>
            <a:pPr eaLnBrk="1" hangingPunct="1">
              <a:spcBef>
                <a:spcPct val="35000"/>
              </a:spcBef>
              <a:spcAft>
                <a:spcPct val="20000"/>
              </a:spcAft>
              <a:buFontTx/>
              <a:buNone/>
            </a:pPr>
            <a:r>
              <a:rPr lang="zh-TW" altLang="en-US" sz="4000" b="1" dirty="0" smtClean="0">
                <a:solidFill>
                  <a:srgbClr val="441D61"/>
                </a:solidFill>
              </a:rPr>
              <a:t>變形工時之延長工時</a:t>
            </a:r>
            <a:endParaRPr lang="en-US" altLang="zh-TW" sz="4000" b="1" dirty="0" smtClean="0">
              <a:solidFill>
                <a:srgbClr val="441D61"/>
              </a:solidFill>
            </a:endParaRPr>
          </a:p>
          <a:p>
            <a:pPr>
              <a:spcBef>
                <a:spcPct val="35000"/>
              </a:spcBef>
              <a:spcAft>
                <a:spcPct val="20000"/>
              </a:spcAft>
              <a:buNone/>
            </a:pPr>
            <a:r>
              <a:rPr lang="zh-TW" altLang="en-US" sz="4000" b="1" dirty="0" smtClean="0">
                <a:solidFill>
                  <a:srgbClr val="441D61"/>
                </a:solidFill>
              </a:rPr>
              <a:t>延長工時不計入</a:t>
            </a:r>
            <a:r>
              <a:rPr lang="en-US" altLang="zh-TW" sz="4000" b="1" dirty="0" smtClean="0">
                <a:solidFill>
                  <a:srgbClr val="441D61"/>
                </a:solidFill>
              </a:rPr>
              <a:t>:</a:t>
            </a:r>
            <a:r>
              <a:rPr lang="zh-TW" altLang="en-US" sz="4000" b="1" dirty="0">
                <a:solidFill>
                  <a:srgbClr val="441D61"/>
                </a:solidFill>
              </a:rPr>
              <a:t>例假日、國定假日、特別休假等</a:t>
            </a:r>
            <a:r>
              <a:rPr lang="zh-TW" altLang="en-US" sz="4000" b="1" dirty="0" smtClean="0">
                <a:solidFill>
                  <a:srgbClr val="441D61"/>
                </a:solidFill>
              </a:rPr>
              <a:t>加班（未超過８小時部份）。</a:t>
            </a:r>
            <a:r>
              <a:rPr lang="zh-TW" altLang="en-US" sz="4000" b="1" dirty="0">
                <a:solidFill>
                  <a:srgbClr val="441D61"/>
                </a:solidFill>
              </a:rPr>
              <a:t>天災、事變</a:t>
            </a:r>
            <a:r>
              <a:rPr lang="zh-TW" altLang="en-US" sz="4000" b="1" dirty="0" smtClean="0">
                <a:solidFill>
                  <a:srgbClr val="441D61"/>
                </a:solidFill>
              </a:rPr>
              <a:t>、突發事件</a:t>
            </a:r>
            <a:endParaRPr lang="en-US" altLang="zh-TW" sz="4000" b="1" dirty="0" smtClean="0">
              <a:solidFill>
                <a:srgbClr val="441D61"/>
              </a:solidFill>
            </a:endParaRPr>
          </a:p>
        </p:txBody>
      </p:sp>
    </p:spTree>
    <p:extLst>
      <p:ext uri="{BB962C8B-B14F-4D97-AF65-F5344CB8AC3E}">
        <p14:creationId xmlns:p14="http://schemas.microsoft.com/office/powerpoint/2010/main" val="115295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243887" cy="936104"/>
          </a:xfrm>
        </p:spPr>
        <p:txBody>
          <a:bodyPr/>
          <a:lstStyle/>
          <a:p>
            <a:r>
              <a:rPr lang="zh-TW" altLang="en-US" sz="4000" dirty="0" smtClean="0">
                <a:solidFill>
                  <a:srgbClr val="C00000"/>
                </a:solidFill>
              </a:rPr>
              <a:t>法定須經工會或勞資會議同意事項</a:t>
            </a:r>
            <a:endParaRPr lang="zh-TW" altLang="en-US" sz="4000" dirty="0">
              <a:solidFill>
                <a:srgbClr val="C00000"/>
              </a:solidFill>
            </a:endParaRPr>
          </a:p>
        </p:txBody>
      </p:sp>
      <p:sp>
        <p:nvSpPr>
          <p:cNvPr id="3" name="文字版面配置區 2"/>
          <p:cNvSpPr>
            <a:spLocks noGrp="1"/>
          </p:cNvSpPr>
          <p:nvPr>
            <p:ph type="body" sz="half" idx="1"/>
          </p:nvPr>
        </p:nvSpPr>
        <p:spPr>
          <a:xfrm>
            <a:off x="457200" y="1600200"/>
            <a:ext cx="8435280" cy="4456113"/>
          </a:xfrm>
        </p:spPr>
        <p:txBody>
          <a:bodyPr>
            <a:normAutofit/>
          </a:bodyPr>
          <a:lstStyle/>
          <a:p>
            <a:pPr marL="45720" indent="0">
              <a:buNone/>
            </a:pPr>
            <a:r>
              <a:rPr lang="zh-TW" altLang="en-US" sz="3600" b="1" dirty="0" smtClean="0">
                <a:solidFill>
                  <a:srgbClr val="002060"/>
                </a:solidFill>
              </a:rPr>
              <a:t>變形工時：</a:t>
            </a:r>
            <a:r>
              <a:rPr lang="zh-TW" altLang="en-US" sz="3200" dirty="0" smtClean="0"/>
              <a:t>二週變形 </a:t>
            </a:r>
            <a:r>
              <a:rPr kumimoji="1" lang="zh-TW" altLang="en-US" sz="3200" b="1" kern="0" dirty="0">
                <a:solidFill>
                  <a:schemeClr val="tx1">
                    <a:lumMod val="95000"/>
                    <a:lumOff val="5000"/>
                  </a:schemeClr>
                </a:solidFill>
                <a:latin typeface="Verdana"/>
                <a:ea typeface="新細明體"/>
              </a:rPr>
              <a:t>、</a:t>
            </a:r>
            <a:r>
              <a:rPr lang="zh-TW" altLang="en-US" sz="3200" dirty="0" smtClean="0"/>
              <a:t>八週變形</a:t>
            </a:r>
            <a:r>
              <a:rPr kumimoji="1" lang="zh-TW" altLang="en-US" sz="3200" b="1" kern="0" dirty="0">
                <a:solidFill>
                  <a:schemeClr val="tx1">
                    <a:lumMod val="95000"/>
                    <a:lumOff val="5000"/>
                  </a:schemeClr>
                </a:solidFill>
                <a:latin typeface="Verdana"/>
                <a:ea typeface="新細明體"/>
              </a:rPr>
              <a:t>、</a:t>
            </a:r>
            <a:r>
              <a:rPr lang="zh-TW" altLang="en-US" sz="3200" dirty="0" smtClean="0"/>
              <a:t>四週變形</a:t>
            </a:r>
            <a:endParaRPr lang="en-US" altLang="zh-TW" sz="1800" dirty="0" smtClean="0"/>
          </a:p>
          <a:p>
            <a:pPr marL="45720" indent="0">
              <a:buNone/>
            </a:pPr>
            <a:r>
              <a:rPr lang="zh-TW" altLang="en-US" sz="3600" b="1" dirty="0">
                <a:solidFill>
                  <a:srgbClr val="002060"/>
                </a:solidFill>
              </a:rPr>
              <a:t>延長</a:t>
            </a:r>
            <a:r>
              <a:rPr lang="zh-TW" altLang="en-US" sz="3600" b="1" dirty="0" smtClean="0">
                <a:solidFill>
                  <a:srgbClr val="002060"/>
                </a:solidFill>
              </a:rPr>
              <a:t>工時</a:t>
            </a:r>
            <a:endParaRPr lang="en-US" altLang="zh-TW" sz="1800" b="1" dirty="0" smtClean="0">
              <a:solidFill>
                <a:srgbClr val="002060"/>
              </a:solidFill>
            </a:endParaRPr>
          </a:p>
          <a:p>
            <a:pPr marL="45720" indent="0">
              <a:buNone/>
            </a:pPr>
            <a:r>
              <a:rPr lang="zh-TW" altLang="en-US" sz="3600" b="1" dirty="0" smtClean="0">
                <a:solidFill>
                  <a:srgbClr val="002060"/>
                </a:solidFill>
              </a:rPr>
              <a:t>女性夜間工作：</a:t>
            </a:r>
            <a:r>
              <a:rPr lang="zh-TW" altLang="en-US" sz="3200" dirty="0" smtClean="0">
                <a:solidFill>
                  <a:schemeClr val="tx1"/>
                </a:solidFill>
              </a:rPr>
              <a:t>午後</a:t>
            </a:r>
            <a:r>
              <a:rPr lang="en-US" altLang="zh-TW" sz="3200" dirty="0" smtClean="0">
                <a:solidFill>
                  <a:schemeClr val="tx1"/>
                </a:solidFill>
              </a:rPr>
              <a:t>10</a:t>
            </a:r>
            <a:r>
              <a:rPr lang="zh-TW" altLang="en-US" sz="3200" dirty="0" smtClean="0">
                <a:solidFill>
                  <a:schemeClr val="tx1"/>
                </a:solidFill>
              </a:rPr>
              <a:t>時至翌晨</a:t>
            </a:r>
            <a:r>
              <a:rPr lang="en-US" altLang="zh-TW" sz="3200" dirty="0" smtClean="0">
                <a:solidFill>
                  <a:schemeClr val="tx1"/>
                </a:solidFill>
              </a:rPr>
              <a:t>6</a:t>
            </a:r>
            <a:r>
              <a:rPr lang="zh-TW" altLang="en-US" sz="3200" dirty="0" smtClean="0">
                <a:solidFill>
                  <a:schemeClr val="tx1"/>
                </a:solidFill>
              </a:rPr>
              <a:t>時</a:t>
            </a:r>
            <a:endParaRPr lang="en-US" altLang="zh-TW" sz="3200" dirty="0" smtClean="0">
              <a:solidFill>
                <a:schemeClr val="tx1"/>
              </a:solidFill>
            </a:endParaRPr>
          </a:p>
          <a:p>
            <a:pPr marL="45720" indent="0">
              <a:buNone/>
            </a:pPr>
            <a:endParaRPr lang="en-US" altLang="zh-TW" sz="2000" dirty="0" smtClean="0">
              <a:solidFill>
                <a:schemeClr val="tx1"/>
              </a:solidFill>
            </a:endParaRPr>
          </a:p>
          <a:p>
            <a:pPr marL="45720" indent="0">
              <a:buNone/>
            </a:pPr>
            <a:r>
              <a:rPr lang="zh-TW" altLang="en-US" sz="3200" dirty="0" smtClean="0">
                <a:solidFill>
                  <a:schemeClr val="accent6">
                    <a:lumMod val="50000"/>
                  </a:schemeClr>
                </a:solidFill>
              </a:rPr>
              <a:t>同意有無期限</a:t>
            </a:r>
            <a:r>
              <a:rPr lang="en-US" altLang="zh-TW" sz="3200" dirty="0" smtClean="0">
                <a:solidFill>
                  <a:schemeClr val="accent6">
                    <a:lumMod val="50000"/>
                  </a:schemeClr>
                </a:solidFill>
              </a:rPr>
              <a:t>?</a:t>
            </a:r>
          </a:p>
          <a:p>
            <a:pPr marL="45720" indent="0">
              <a:buNone/>
            </a:pPr>
            <a:r>
              <a:rPr lang="zh-TW" altLang="en-US" sz="3200" dirty="0">
                <a:solidFill>
                  <a:schemeClr val="accent6">
                    <a:lumMod val="50000"/>
                  </a:schemeClr>
                </a:solidFill>
              </a:rPr>
              <a:t>勞資會議已同意，工會之後成立，須要再經工會同意嗎？</a:t>
            </a:r>
            <a:endParaRPr lang="en-US" altLang="zh-TW" sz="3200" dirty="0" smtClean="0">
              <a:solidFill>
                <a:schemeClr val="accent6">
                  <a:lumMod val="50000"/>
                </a:schemeClr>
              </a:solidFill>
            </a:endParaRPr>
          </a:p>
          <a:p>
            <a:pPr marL="45720" indent="0">
              <a:buNone/>
            </a:pPr>
            <a:endParaRPr lang="zh-TW" altLang="en-US" sz="3600" b="1" dirty="0">
              <a:solidFill>
                <a:srgbClr val="002060"/>
              </a:solidFill>
            </a:endParaRPr>
          </a:p>
        </p:txBody>
      </p:sp>
    </p:spTree>
    <p:extLst>
      <p:ext uri="{BB962C8B-B14F-4D97-AF65-F5344CB8AC3E}">
        <p14:creationId xmlns:p14="http://schemas.microsoft.com/office/powerpoint/2010/main" val="271976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1617</TotalTime>
  <Words>2095</Words>
  <Application>Microsoft Office PowerPoint</Application>
  <PresentationFormat>如螢幕大小 (4:3)</PresentationFormat>
  <Paragraphs>219</Paragraphs>
  <Slides>48</Slides>
  <Notes>7</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氣流</vt:lpstr>
      <vt:lpstr>勞動條件實務與檢查概況</vt:lpstr>
      <vt:lpstr>勞動基準法當事人</vt:lpstr>
      <vt:lpstr>定期與不定期契約</vt:lpstr>
      <vt:lpstr>定期契約與不定期契約之差別</vt:lpstr>
      <vt:lpstr>工作時間之定義</vt:lpstr>
      <vt:lpstr>工作時間之計算 </vt:lpstr>
      <vt:lpstr>工作時間</vt:lpstr>
      <vt:lpstr>延長工作時間</vt:lpstr>
      <vt:lpstr>法定須經工會或勞資會議同意事項</vt:lpstr>
      <vt:lpstr>工作時間之認定</vt:lpstr>
      <vt:lpstr>工作時間之認定</vt:lpstr>
      <vt:lpstr>休息時間(兩出勤日之間)</vt:lpstr>
      <vt:lpstr>天然災害(如颱風等) 及選舉時 之出勤原則              天然災害及選舉是假嗎? </vt:lpstr>
      <vt:lpstr> 台灣勞工的假 跟政府的假為何不同?  110天  vs. 114天  ◊未來修法方向 </vt:lpstr>
      <vt:lpstr>出勤紀錄與人性化管理</vt:lpstr>
      <vt:lpstr>加班的問題</vt:lpstr>
      <vt:lpstr>加班費問題</vt:lpstr>
      <vt:lpstr>加班費問題</vt:lpstr>
      <vt:lpstr>各種的假</vt:lpstr>
      <vt:lpstr>生理假與病假 產檢假? 陪產檢假? 陪產假</vt:lpstr>
      <vt:lpstr>特別休假之計算</vt:lpstr>
      <vt:lpstr>桃園縣勞動條件檢查概況</vt:lpstr>
      <vt:lpstr>派遣的問題</vt:lpstr>
      <vt:lpstr>派遣的問題</vt:lpstr>
      <vt:lpstr>請求權的消滅時效</vt:lpstr>
      <vt:lpstr>請求權的消滅時效</vt:lpstr>
      <vt:lpstr>消滅時效與除斥期間</vt:lpstr>
      <vt:lpstr>基本工資</vt:lpstr>
      <vt:lpstr>底薪低於基本工資 違法嗎? </vt:lpstr>
      <vt:lpstr>工資</vt:lpstr>
      <vt:lpstr>非工資</vt:lpstr>
      <vt:lpstr>如何判斷是否為勞工?</vt:lpstr>
      <vt:lpstr>曠職解僱問題</vt:lpstr>
      <vt:lpstr>勞工辭職要預告嗎?</vt:lpstr>
      <vt:lpstr>向雇主預告離職,卻要求提前,合理嗎?  1.拒絕受領勞務說                     .                         2.視同資遣說                           . 3.被迫辭職權取得說                 .    </vt:lpstr>
      <vt:lpstr>沒有預告或交接, 可扣薪水嗎?</vt:lpstr>
      <vt:lpstr>受不了公司制度而離職,算是自願離職嗎?</vt:lpstr>
      <vt:lpstr>PowerPoint 簡報</vt:lpstr>
      <vt:lpstr>薪資單要不要給勞工？</vt:lpstr>
      <vt:lpstr>PowerPoint 簡報</vt:lpstr>
      <vt:lpstr>離職薪資何時給？</vt:lpstr>
      <vt:lpstr>司機工時認定</vt:lpstr>
      <vt:lpstr>平均工資─六個月期間如何計算</vt:lpstr>
      <vt:lpstr>平均工資─例外期日 </vt:lpstr>
      <vt:lpstr>國定假日補假疑義</vt:lpstr>
      <vt:lpstr>國定假日出勤有補休嗎？</vt:lpstr>
      <vt:lpstr>病假的問題</vt:lpstr>
      <vt:lpstr>謝謝指教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訂單減少， 可以無薪休假嗎？</dc:title>
  <dc:creator>周賢平</dc:creator>
  <cp:lastModifiedBy>周賢平</cp:lastModifiedBy>
  <cp:revision>86</cp:revision>
  <dcterms:created xsi:type="dcterms:W3CDTF">2013-12-13T01:01:08Z</dcterms:created>
  <dcterms:modified xsi:type="dcterms:W3CDTF">2014-10-27T01:21:07Z</dcterms:modified>
</cp:coreProperties>
</file>