
<file path=[Content_Types].xml><?xml version="1.0" encoding="utf-8"?>
<Types xmlns="http://schemas.openxmlformats.org/package/2006/content-types">
  <Default Extension="png" ContentType="image/png"/>
  <Default Extension="tmp" ContentType="image/png"/>
  <Default Extension="wmf" ContentType="image/x-wmf"/>
  <Default Extension="emf" ContentType="image/x-emf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6" d="100"/>
          <a:sy n="36" d="100"/>
        </p:scale>
        <p:origin x="-78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經濟成長率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工作表1!$A$2:$A$14</c:f>
              <c:numCache>
                <c:formatCode>General</c:formatCode>
                <c:ptCount val="13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</c:numCache>
            </c:numRef>
          </c:cat>
          <c:val>
            <c:numRef>
              <c:f>工作表1!$B$2:$B$14</c:f>
              <c:numCache>
                <c:formatCode>General</c:formatCode>
                <c:ptCount val="13"/>
                <c:pt idx="0">
                  <c:v>5.57</c:v>
                </c:pt>
                <c:pt idx="1">
                  <c:v>4.12</c:v>
                </c:pt>
                <c:pt idx="2">
                  <c:v>6.51</c:v>
                </c:pt>
                <c:pt idx="3">
                  <c:v>5.42</c:v>
                </c:pt>
                <c:pt idx="4">
                  <c:v>5.62</c:v>
                </c:pt>
                <c:pt idx="5">
                  <c:v>6.52</c:v>
                </c:pt>
                <c:pt idx="6">
                  <c:v>0.7</c:v>
                </c:pt>
                <c:pt idx="7">
                  <c:v>-1.57</c:v>
                </c:pt>
                <c:pt idx="8">
                  <c:v>10.63</c:v>
                </c:pt>
                <c:pt idx="9">
                  <c:v>3.8</c:v>
                </c:pt>
                <c:pt idx="10">
                  <c:v>2.06</c:v>
                </c:pt>
                <c:pt idx="11">
                  <c:v>2.23</c:v>
                </c:pt>
                <c:pt idx="12">
                  <c:v>3.77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35512320"/>
        <c:axId val="35513856"/>
      </c:barChart>
      <c:catAx>
        <c:axId val="35512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35513856"/>
        <c:crosses val="autoZero"/>
        <c:auto val="1"/>
        <c:lblAlgn val="ctr"/>
        <c:lblOffset val="100"/>
        <c:noMultiLvlLbl val="0"/>
      </c:catAx>
      <c:valAx>
        <c:axId val="3551385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35512320"/>
        <c:crosses val="autoZero"/>
        <c:crossBetween val="between"/>
      </c:valAx>
      <c:spPr>
        <a:gradFill rotWithShape="1">
          <a:gsLst>
            <a:gs pos="0">
              <a:schemeClr val="accent3">
                <a:tint val="70000"/>
                <a:satMod val="130000"/>
              </a:schemeClr>
            </a:gs>
            <a:gs pos="43000">
              <a:schemeClr val="accent3">
                <a:tint val="44000"/>
                <a:satMod val="165000"/>
              </a:schemeClr>
            </a:gs>
            <a:gs pos="93000">
              <a:schemeClr val="accent3">
                <a:tint val="15000"/>
                <a:satMod val="165000"/>
              </a:schemeClr>
            </a:gs>
            <a:gs pos="100000">
              <a:schemeClr val="accent3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28562" cap="flat" cmpd="sng" algn="ctr">
          <a:solidFill>
            <a:schemeClr val="accent3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3">
              <a:shade val="9000"/>
              <a:alpha val="48000"/>
              <a:satMod val="105000"/>
            </a:schemeClr>
          </a:outerShdw>
        </a:effectLst>
      </c:spPr>
    </c:plotArea>
    <c:plotVisOnly val="1"/>
    <c:dispBlanksAs val="gap"/>
    <c:showDLblsOverMax val="0"/>
  </c:chart>
  <c:txPr>
    <a:bodyPr/>
    <a:lstStyle/>
    <a:p>
      <a:pPr>
        <a:defRPr sz="1799"/>
      </a:pPr>
      <a:endParaRPr lang="zh-TW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農林漁牧</c:v>
                </c:pt>
              </c:strCache>
            </c:strRef>
          </c:tx>
          <c:cat>
            <c:numRef>
              <c:f>工作表1!$A$2:$A$33</c:f>
              <c:numCache>
                <c:formatCode>General</c:formatCode>
                <c:ptCount val="32"/>
                <c:pt idx="0">
                  <c:v>1981</c:v>
                </c:pt>
                <c:pt idx="1">
                  <c:v>1982</c:v>
                </c:pt>
                <c:pt idx="2">
                  <c:v>1983</c:v>
                </c:pt>
                <c:pt idx="3">
                  <c:v>1984</c:v>
                </c:pt>
                <c:pt idx="4">
                  <c:v>1985</c:v>
                </c:pt>
                <c:pt idx="5">
                  <c:v>1986</c:v>
                </c:pt>
                <c:pt idx="6">
                  <c:v>1987</c:v>
                </c:pt>
                <c:pt idx="7">
                  <c:v>1988</c:v>
                </c:pt>
                <c:pt idx="8">
                  <c:v>1989</c:v>
                </c:pt>
                <c:pt idx="9">
                  <c:v>1990</c:v>
                </c:pt>
                <c:pt idx="10">
                  <c:v>1991</c:v>
                </c:pt>
                <c:pt idx="11">
                  <c:v>1992</c:v>
                </c:pt>
                <c:pt idx="12">
                  <c:v>1993</c:v>
                </c:pt>
                <c:pt idx="13">
                  <c:v>1994</c:v>
                </c:pt>
                <c:pt idx="14">
                  <c:v>1995</c:v>
                </c:pt>
                <c:pt idx="15">
                  <c:v>1996</c:v>
                </c:pt>
                <c:pt idx="16">
                  <c:v>1997</c:v>
                </c:pt>
                <c:pt idx="17">
                  <c:v>1998</c:v>
                </c:pt>
                <c:pt idx="18">
                  <c:v>1999</c:v>
                </c:pt>
                <c:pt idx="19">
                  <c:v>2000</c:v>
                </c:pt>
                <c:pt idx="20">
                  <c:v>2001</c:v>
                </c:pt>
                <c:pt idx="21">
                  <c:v>2002</c:v>
                </c:pt>
                <c:pt idx="22">
                  <c:v>2003</c:v>
                </c:pt>
                <c:pt idx="23">
                  <c:v>2004</c:v>
                </c:pt>
                <c:pt idx="24">
                  <c:v>2005</c:v>
                </c:pt>
                <c:pt idx="25">
                  <c:v>2006</c:v>
                </c:pt>
                <c:pt idx="26">
                  <c:v>2007</c:v>
                </c:pt>
                <c:pt idx="27">
                  <c:v>2008</c:v>
                </c:pt>
                <c:pt idx="28">
                  <c:v>2009</c:v>
                </c:pt>
                <c:pt idx="29">
                  <c:v>2010</c:v>
                </c:pt>
                <c:pt idx="30">
                  <c:v>2011</c:v>
                </c:pt>
                <c:pt idx="31">
                  <c:v>2012</c:v>
                </c:pt>
              </c:numCache>
            </c:numRef>
          </c:cat>
          <c:val>
            <c:numRef>
              <c:f>工作表1!$B$2:$B$33</c:f>
              <c:numCache>
                <c:formatCode>General</c:formatCode>
                <c:ptCount val="32"/>
                <c:pt idx="0">
                  <c:v>1327</c:v>
                </c:pt>
                <c:pt idx="1">
                  <c:v>1496</c:v>
                </c:pt>
                <c:pt idx="2">
                  <c:v>1568</c:v>
                </c:pt>
                <c:pt idx="3">
                  <c:v>1508</c:v>
                </c:pt>
                <c:pt idx="4">
                  <c:v>1446</c:v>
                </c:pt>
                <c:pt idx="5">
                  <c:v>1597</c:v>
                </c:pt>
                <c:pt idx="6">
                  <c:v>1735</c:v>
                </c:pt>
                <c:pt idx="7">
                  <c:v>1788</c:v>
                </c:pt>
                <c:pt idx="8">
                  <c:v>1934</c:v>
                </c:pt>
                <c:pt idx="9">
                  <c:v>1795</c:v>
                </c:pt>
                <c:pt idx="10">
                  <c:v>1825</c:v>
                </c:pt>
                <c:pt idx="11">
                  <c:v>1929</c:v>
                </c:pt>
                <c:pt idx="12">
                  <c:v>2142</c:v>
                </c:pt>
                <c:pt idx="13">
                  <c:v>2258</c:v>
                </c:pt>
                <c:pt idx="14">
                  <c:v>2435</c:v>
                </c:pt>
                <c:pt idx="15">
                  <c:v>2423</c:v>
                </c:pt>
                <c:pt idx="16">
                  <c:v>2107</c:v>
                </c:pt>
                <c:pt idx="17">
                  <c:v>2191</c:v>
                </c:pt>
                <c:pt idx="18">
                  <c:v>2367</c:v>
                </c:pt>
                <c:pt idx="19">
                  <c:v>2054</c:v>
                </c:pt>
                <c:pt idx="20">
                  <c:v>1886</c:v>
                </c:pt>
                <c:pt idx="21">
                  <c:v>1884</c:v>
                </c:pt>
                <c:pt idx="22">
                  <c:v>1836</c:v>
                </c:pt>
                <c:pt idx="23">
                  <c:v>1907</c:v>
                </c:pt>
                <c:pt idx="24">
                  <c:v>1958</c:v>
                </c:pt>
                <c:pt idx="25">
                  <c:v>1976</c:v>
                </c:pt>
                <c:pt idx="26">
                  <c:v>1916</c:v>
                </c:pt>
                <c:pt idx="27">
                  <c:v>2018</c:v>
                </c:pt>
                <c:pt idx="28">
                  <c:v>2152</c:v>
                </c:pt>
                <c:pt idx="29">
                  <c:v>2245</c:v>
                </c:pt>
                <c:pt idx="30">
                  <c:v>2506</c:v>
                </c:pt>
                <c:pt idx="31">
                  <c:v>2647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工作表1!$C$1</c:f>
              <c:strCache>
                <c:ptCount val="1"/>
                <c:pt idx="0">
                  <c:v>工業</c:v>
                </c:pt>
              </c:strCache>
            </c:strRef>
          </c:tx>
          <c:spPr>
            <a:ln w="28575"/>
          </c:spPr>
          <c:marker>
            <c:spPr>
              <a:ln w="28575"/>
            </c:spPr>
          </c:marker>
          <c:cat>
            <c:numRef>
              <c:f>工作表1!$A$2:$A$33</c:f>
              <c:numCache>
                <c:formatCode>General</c:formatCode>
                <c:ptCount val="32"/>
                <c:pt idx="0">
                  <c:v>1981</c:v>
                </c:pt>
                <c:pt idx="1">
                  <c:v>1982</c:v>
                </c:pt>
                <c:pt idx="2">
                  <c:v>1983</c:v>
                </c:pt>
                <c:pt idx="3">
                  <c:v>1984</c:v>
                </c:pt>
                <c:pt idx="4">
                  <c:v>1985</c:v>
                </c:pt>
                <c:pt idx="5">
                  <c:v>1986</c:v>
                </c:pt>
                <c:pt idx="6">
                  <c:v>1987</c:v>
                </c:pt>
                <c:pt idx="7">
                  <c:v>1988</c:v>
                </c:pt>
                <c:pt idx="8">
                  <c:v>1989</c:v>
                </c:pt>
                <c:pt idx="9">
                  <c:v>1990</c:v>
                </c:pt>
                <c:pt idx="10">
                  <c:v>1991</c:v>
                </c:pt>
                <c:pt idx="11">
                  <c:v>1992</c:v>
                </c:pt>
                <c:pt idx="12">
                  <c:v>1993</c:v>
                </c:pt>
                <c:pt idx="13">
                  <c:v>1994</c:v>
                </c:pt>
                <c:pt idx="14">
                  <c:v>1995</c:v>
                </c:pt>
                <c:pt idx="15">
                  <c:v>1996</c:v>
                </c:pt>
                <c:pt idx="16">
                  <c:v>1997</c:v>
                </c:pt>
                <c:pt idx="17">
                  <c:v>1998</c:v>
                </c:pt>
                <c:pt idx="18">
                  <c:v>1999</c:v>
                </c:pt>
                <c:pt idx="19">
                  <c:v>2000</c:v>
                </c:pt>
                <c:pt idx="20">
                  <c:v>2001</c:v>
                </c:pt>
                <c:pt idx="21">
                  <c:v>2002</c:v>
                </c:pt>
                <c:pt idx="22">
                  <c:v>2003</c:v>
                </c:pt>
                <c:pt idx="23">
                  <c:v>2004</c:v>
                </c:pt>
                <c:pt idx="24">
                  <c:v>2005</c:v>
                </c:pt>
                <c:pt idx="25">
                  <c:v>2006</c:v>
                </c:pt>
                <c:pt idx="26">
                  <c:v>2007</c:v>
                </c:pt>
                <c:pt idx="27">
                  <c:v>2008</c:v>
                </c:pt>
                <c:pt idx="28">
                  <c:v>2009</c:v>
                </c:pt>
                <c:pt idx="29">
                  <c:v>2010</c:v>
                </c:pt>
                <c:pt idx="30">
                  <c:v>2011</c:v>
                </c:pt>
                <c:pt idx="31">
                  <c:v>2012</c:v>
                </c:pt>
              </c:numCache>
            </c:numRef>
          </c:cat>
          <c:val>
            <c:numRef>
              <c:f>工作表1!$C$2:$C$33</c:f>
              <c:numCache>
                <c:formatCode>General</c:formatCode>
                <c:ptCount val="32"/>
                <c:pt idx="0">
                  <c:v>7943</c:v>
                </c:pt>
                <c:pt idx="1">
                  <c:v>8388</c:v>
                </c:pt>
                <c:pt idx="2">
                  <c:v>9507</c:v>
                </c:pt>
                <c:pt idx="3">
                  <c:v>10840</c:v>
                </c:pt>
                <c:pt idx="4">
                  <c:v>11247</c:v>
                </c:pt>
                <c:pt idx="5">
                  <c:v>13492</c:v>
                </c:pt>
                <c:pt idx="6">
                  <c:v>14832</c:v>
                </c:pt>
                <c:pt idx="7">
                  <c:v>15371</c:v>
                </c:pt>
                <c:pt idx="8">
                  <c:v>16243</c:v>
                </c:pt>
                <c:pt idx="9">
                  <c:v>17256</c:v>
                </c:pt>
                <c:pt idx="10">
                  <c:v>19077</c:v>
                </c:pt>
                <c:pt idx="11">
                  <c:v>20281</c:v>
                </c:pt>
                <c:pt idx="12">
                  <c:v>21956</c:v>
                </c:pt>
                <c:pt idx="13">
                  <c:v>23033</c:v>
                </c:pt>
                <c:pt idx="14">
                  <c:v>24203</c:v>
                </c:pt>
                <c:pt idx="15">
                  <c:v>25696</c:v>
                </c:pt>
                <c:pt idx="16">
                  <c:v>27641</c:v>
                </c:pt>
                <c:pt idx="17">
                  <c:v>29146</c:v>
                </c:pt>
                <c:pt idx="18">
                  <c:v>29476</c:v>
                </c:pt>
                <c:pt idx="19">
                  <c:v>31070</c:v>
                </c:pt>
                <c:pt idx="20">
                  <c:v>28541</c:v>
                </c:pt>
                <c:pt idx="21">
                  <c:v>31520</c:v>
                </c:pt>
                <c:pt idx="22">
                  <c:v>33461</c:v>
                </c:pt>
                <c:pt idx="23">
                  <c:v>36092</c:v>
                </c:pt>
                <c:pt idx="24">
                  <c:v>36763</c:v>
                </c:pt>
                <c:pt idx="25">
                  <c:v>38359</c:v>
                </c:pt>
                <c:pt idx="26">
                  <c:v>40307</c:v>
                </c:pt>
                <c:pt idx="27">
                  <c:v>36648</c:v>
                </c:pt>
                <c:pt idx="28">
                  <c:v>35896</c:v>
                </c:pt>
                <c:pt idx="29">
                  <c:v>42317</c:v>
                </c:pt>
                <c:pt idx="30">
                  <c:v>41187</c:v>
                </c:pt>
                <c:pt idx="31">
                  <c:v>40271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工作表1!$D$1</c:f>
              <c:strCache>
                <c:ptCount val="1"/>
                <c:pt idx="0">
                  <c:v>服務業</c:v>
                </c:pt>
              </c:strCache>
            </c:strRef>
          </c:tx>
          <c:spPr>
            <a:ln w="38100"/>
          </c:spPr>
          <c:marker>
            <c:spPr>
              <a:solidFill>
                <a:srgbClr val="FF0000"/>
              </a:solidFill>
              <a:ln w="38100"/>
            </c:spPr>
          </c:marker>
          <c:cat>
            <c:numRef>
              <c:f>工作表1!$A$2:$A$33</c:f>
              <c:numCache>
                <c:formatCode>General</c:formatCode>
                <c:ptCount val="32"/>
                <c:pt idx="0">
                  <c:v>1981</c:v>
                </c:pt>
                <c:pt idx="1">
                  <c:v>1982</c:v>
                </c:pt>
                <c:pt idx="2">
                  <c:v>1983</c:v>
                </c:pt>
                <c:pt idx="3">
                  <c:v>1984</c:v>
                </c:pt>
                <c:pt idx="4">
                  <c:v>1985</c:v>
                </c:pt>
                <c:pt idx="5">
                  <c:v>1986</c:v>
                </c:pt>
                <c:pt idx="6">
                  <c:v>1987</c:v>
                </c:pt>
                <c:pt idx="7">
                  <c:v>1988</c:v>
                </c:pt>
                <c:pt idx="8">
                  <c:v>1989</c:v>
                </c:pt>
                <c:pt idx="9">
                  <c:v>1990</c:v>
                </c:pt>
                <c:pt idx="10">
                  <c:v>1991</c:v>
                </c:pt>
                <c:pt idx="11">
                  <c:v>1992</c:v>
                </c:pt>
                <c:pt idx="12">
                  <c:v>1993</c:v>
                </c:pt>
                <c:pt idx="13">
                  <c:v>1994</c:v>
                </c:pt>
                <c:pt idx="14">
                  <c:v>1995</c:v>
                </c:pt>
                <c:pt idx="15">
                  <c:v>1996</c:v>
                </c:pt>
                <c:pt idx="16">
                  <c:v>1997</c:v>
                </c:pt>
                <c:pt idx="17">
                  <c:v>1998</c:v>
                </c:pt>
                <c:pt idx="18">
                  <c:v>1999</c:v>
                </c:pt>
                <c:pt idx="19">
                  <c:v>2000</c:v>
                </c:pt>
                <c:pt idx="20">
                  <c:v>2001</c:v>
                </c:pt>
                <c:pt idx="21">
                  <c:v>2002</c:v>
                </c:pt>
                <c:pt idx="22">
                  <c:v>2003</c:v>
                </c:pt>
                <c:pt idx="23">
                  <c:v>2004</c:v>
                </c:pt>
                <c:pt idx="24">
                  <c:v>2005</c:v>
                </c:pt>
                <c:pt idx="25">
                  <c:v>2006</c:v>
                </c:pt>
                <c:pt idx="26">
                  <c:v>2007</c:v>
                </c:pt>
                <c:pt idx="27">
                  <c:v>2008</c:v>
                </c:pt>
                <c:pt idx="28">
                  <c:v>2009</c:v>
                </c:pt>
                <c:pt idx="29">
                  <c:v>2010</c:v>
                </c:pt>
                <c:pt idx="30">
                  <c:v>2011</c:v>
                </c:pt>
                <c:pt idx="31">
                  <c:v>2012</c:v>
                </c:pt>
              </c:numCache>
            </c:numRef>
          </c:cat>
          <c:val>
            <c:numRef>
              <c:f>工作表1!$D$2:$D$33</c:f>
              <c:numCache>
                <c:formatCode>General</c:formatCode>
                <c:ptCount val="32"/>
                <c:pt idx="0">
                  <c:v>7704</c:v>
                </c:pt>
                <c:pt idx="1">
                  <c:v>8442</c:v>
                </c:pt>
                <c:pt idx="2">
                  <c:v>9208</c:v>
                </c:pt>
                <c:pt idx="3">
                  <c:v>10265</c:v>
                </c:pt>
                <c:pt idx="4">
                  <c:v>11150</c:v>
                </c:pt>
                <c:pt idx="5">
                  <c:v>12413</c:v>
                </c:pt>
                <c:pt idx="6">
                  <c:v>14117</c:v>
                </c:pt>
                <c:pt idx="7">
                  <c:v>16206</c:v>
                </c:pt>
                <c:pt idx="8">
                  <c:v>19210</c:v>
                </c:pt>
                <c:pt idx="9">
                  <c:v>22311</c:v>
                </c:pt>
                <c:pt idx="10">
                  <c:v>25420</c:v>
                </c:pt>
                <c:pt idx="11">
                  <c:v>29159</c:v>
                </c:pt>
                <c:pt idx="12">
                  <c:v>32876</c:v>
                </c:pt>
                <c:pt idx="13">
                  <c:v>37110</c:v>
                </c:pt>
                <c:pt idx="14">
                  <c:v>41526</c:v>
                </c:pt>
                <c:pt idx="15">
                  <c:v>45993</c:v>
                </c:pt>
                <c:pt idx="16">
                  <c:v>50809</c:v>
                </c:pt>
                <c:pt idx="17">
                  <c:v>55175</c:v>
                </c:pt>
                <c:pt idx="18">
                  <c:v>59149</c:v>
                </c:pt>
                <c:pt idx="19">
                  <c:v>62877</c:v>
                </c:pt>
                <c:pt idx="20">
                  <c:v>63258</c:v>
                </c:pt>
                <c:pt idx="21">
                  <c:v>64318</c:v>
                </c:pt>
                <c:pt idx="22">
                  <c:v>65810</c:v>
                </c:pt>
                <c:pt idx="23">
                  <c:v>69210</c:v>
                </c:pt>
                <c:pt idx="24">
                  <c:v>72122</c:v>
                </c:pt>
                <c:pt idx="25">
                  <c:v>75137</c:v>
                </c:pt>
                <c:pt idx="26">
                  <c:v>78982</c:v>
                </c:pt>
                <c:pt idx="27">
                  <c:v>80185</c:v>
                </c:pt>
                <c:pt idx="28">
                  <c:v>78970</c:v>
                </c:pt>
                <c:pt idx="29">
                  <c:v>83883</c:v>
                </c:pt>
                <c:pt idx="30">
                  <c:v>86226</c:v>
                </c:pt>
                <c:pt idx="31">
                  <c:v>87608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5463552"/>
        <c:axId val="76384128"/>
      </c:lineChart>
      <c:catAx>
        <c:axId val="3546355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(</a:t>
                </a:r>
                <a:r>
                  <a:rPr lang="zh-TW"/>
                  <a:t>年</a:t>
                </a:r>
                <a:r>
                  <a:rPr lang="en-US"/>
                  <a:t>)</a:t>
                </a:r>
                <a:endParaRPr lang="zh-TW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76384128"/>
        <c:crosses val="autoZero"/>
        <c:auto val="1"/>
        <c:lblAlgn val="ctr"/>
        <c:lblOffset val="100"/>
        <c:noMultiLvlLbl val="0"/>
      </c:catAx>
      <c:valAx>
        <c:axId val="76384128"/>
        <c:scaling>
          <c:orientation val="minMax"/>
        </c:scaling>
        <c:delete val="0"/>
        <c:axPos val="l"/>
        <c:majorGridlines/>
        <c:title>
          <c:tx>
            <c:rich>
              <a:bodyPr rot="0" vert="wordArtVertRtl"/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r>
                  <a:rPr lang="zh-TW" sz="1400" dirty="0">
                    <a:solidFill>
                      <a:schemeClr val="bg1"/>
                    </a:solidFill>
                  </a:rPr>
                  <a:t>單位：億元新台幣</a:t>
                </a:r>
              </a:p>
            </c:rich>
          </c:tx>
          <c:layout/>
          <c:overlay val="0"/>
          <c:spPr>
            <a:solidFill>
              <a:srgbClr val="C70BA3"/>
            </a:solidFill>
          </c:spPr>
        </c:title>
        <c:numFmt formatCode="General" sourceLinked="1"/>
        <c:majorTickMark val="out"/>
        <c:minorTickMark val="none"/>
        <c:tickLblPos val="nextTo"/>
        <c:crossAx val="3546355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spPr>
    <a:solidFill>
      <a:schemeClr val="lt1"/>
    </a:solidFill>
    <a:ln w="38100" cap="flat" cmpd="sng" algn="ctr">
      <a:solidFill>
        <a:schemeClr val="accent4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zh-TW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總計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numRef>
              <c:f>工作表1!$A$2:$A$11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工作表1!$B$2:$B$11</c:f>
              <c:numCache>
                <c:formatCode>General</c:formatCode>
                <c:ptCount val="10"/>
                <c:pt idx="0">
                  <c:v>10371</c:v>
                </c:pt>
                <c:pt idx="1">
                  <c:v>10522</c:v>
                </c:pt>
                <c:pt idx="2">
                  <c:v>10713</c:v>
                </c:pt>
                <c:pt idx="3">
                  <c:v>10853</c:v>
                </c:pt>
                <c:pt idx="4">
                  <c:v>10917</c:v>
                </c:pt>
                <c:pt idx="5">
                  <c:v>11070</c:v>
                </c:pt>
                <c:pt idx="6">
                  <c:v>11200</c:v>
                </c:pt>
                <c:pt idx="7">
                  <c:v>11341</c:v>
                </c:pt>
                <c:pt idx="8">
                  <c:v>11445</c:v>
                </c:pt>
                <c:pt idx="9">
                  <c:v>11535</c:v>
                </c:pt>
              </c:numCache>
            </c:numRef>
          </c:val>
        </c:ser>
        <c:ser>
          <c:idx val="1"/>
          <c:order val="1"/>
          <c:tx>
            <c:strRef>
              <c:f>工作表1!$C$1</c:f>
              <c:strCache>
                <c:ptCount val="1"/>
                <c:pt idx="0">
                  <c:v>男性</c:v>
                </c:pt>
              </c:strCache>
            </c:strRef>
          </c:tx>
          <c:invertIfNegative val="0"/>
          <c:cat>
            <c:numRef>
              <c:f>工作表1!$A$2:$A$11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工作表1!$C$2:$C$11</c:f>
              <c:numCache>
                <c:formatCode>General</c:formatCode>
                <c:ptCount val="10"/>
                <c:pt idx="0">
                  <c:v>6012</c:v>
                </c:pt>
                <c:pt idx="1">
                  <c:v>6056</c:v>
                </c:pt>
                <c:pt idx="2">
                  <c:v>6116</c:v>
                </c:pt>
                <c:pt idx="3">
                  <c:v>6173</c:v>
                </c:pt>
                <c:pt idx="4">
                  <c:v>6180</c:v>
                </c:pt>
                <c:pt idx="5">
                  <c:v>6242</c:v>
                </c:pt>
                <c:pt idx="6">
                  <c:v>6304</c:v>
                </c:pt>
                <c:pt idx="7">
                  <c:v>6369</c:v>
                </c:pt>
                <c:pt idx="8">
                  <c:v>6402</c:v>
                </c:pt>
                <c:pt idx="9">
                  <c:v>6441</c:v>
                </c:pt>
              </c:numCache>
            </c:numRef>
          </c:val>
        </c:ser>
        <c:ser>
          <c:idx val="2"/>
          <c:order val="2"/>
          <c:tx>
            <c:strRef>
              <c:f>工作表1!$D$1</c:f>
              <c:strCache>
                <c:ptCount val="1"/>
                <c:pt idx="0">
                  <c:v>女性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numRef>
              <c:f>工作表1!$A$2:$A$11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工作表1!$D$2:$D$11</c:f>
              <c:numCache>
                <c:formatCode>General</c:formatCode>
                <c:ptCount val="10"/>
                <c:pt idx="0">
                  <c:v>4359</c:v>
                </c:pt>
                <c:pt idx="1">
                  <c:v>4467</c:v>
                </c:pt>
                <c:pt idx="2">
                  <c:v>4597</c:v>
                </c:pt>
                <c:pt idx="3">
                  <c:v>4680</c:v>
                </c:pt>
                <c:pt idx="4">
                  <c:v>4737</c:v>
                </c:pt>
                <c:pt idx="5">
                  <c:v>4828</c:v>
                </c:pt>
                <c:pt idx="6">
                  <c:v>4896</c:v>
                </c:pt>
                <c:pt idx="7">
                  <c:v>4972</c:v>
                </c:pt>
                <c:pt idx="8">
                  <c:v>5043</c:v>
                </c:pt>
                <c:pt idx="9">
                  <c:v>5094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7724800"/>
        <c:axId val="117986432"/>
      </c:barChart>
      <c:catAx>
        <c:axId val="877248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17986432"/>
        <c:crosses val="autoZero"/>
        <c:auto val="1"/>
        <c:lblAlgn val="ctr"/>
        <c:lblOffset val="100"/>
        <c:noMultiLvlLbl val="0"/>
      </c:catAx>
      <c:valAx>
        <c:axId val="1179864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7724800"/>
        <c:crosses val="autoZero"/>
        <c:crossBetween val="between"/>
      </c:valAx>
      <c:dTable>
        <c:showHorzBorder val="1"/>
        <c:showVertBorder val="1"/>
        <c:showOutline val="1"/>
        <c:showKeys val="0"/>
        <c:spPr>
          <a:ln w="19050">
            <a:solidFill>
              <a:schemeClr val="accent1">
                <a:lumMod val="75000"/>
              </a:schemeClr>
            </a:solidFill>
          </a:ln>
        </c:spPr>
      </c:dTable>
    </c:plotArea>
    <c:legend>
      <c:legendPos val="r"/>
      <c:layout/>
      <c:overlay val="0"/>
    </c:legend>
    <c:plotVisOnly val="1"/>
    <c:dispBlanksAs val="gap"/>
    <c:showDLblsOverMax val="0"/>
  </c:chart>
  <c:spPr>
    <a:ln w="19050">
      <a:solidFill>
        <a:srgbClr val="0070C0"/>
      </a:solidFill>
      <a:prstDash val="solid"/>
    </a:ln>
  </c:spPr>
  <c:txPr>
    <a:bodyPr/>
    <a:lstStyle/>
    <a:p>
      <a:pPr>
        <a:defRPr sz="1800"/>
      </a:pPr>
      <a:endParaRPr lang="zh-TW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總計</c:v>
                </c:pt>
              </c:strCache>
            </c:strRef>
          </c:tx>
          <c:spPr>
            <a:ln w="38100">
              <a:solidFill>
                <a:srgbClr val="00B050"/>
              </a:solidFill>
            </a:ln>
          </c:spPr>
          <c:marker>
            <c:spPr>
              <a:solidFill>
                <a:schemeClr val="accent5"/>
              </a:solidFill>
              <a:ln w="38100">
                <a:solidFill>
                  <a:srgbClr val="00B050"/>
                </a:solidFill>
              </a:ln>
            </c:spPr>
          </c:marker>
          <c:cat>
            <c:numRef>
              <c:f>工作表1!$A$2:$A$11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工作表1!$B$2:$B$11</c:f>
              <c:numCache>
                <c:formatCode>General</c:formatCode>
                <c:ptCount val="10"/>
                <c:pt idx="0">
                  <c:v>57.78</c:v>
                </c:pt>
                <c:pt idx="1">
                  <c:v>57.92</c:v>
                </c:pt>
                <c:pt idx="2">
                  <c:v>58.25</c:v>
                </c:pt>
                <c:pt idx="3">
                  <c:v>58.28</c:v>
                </c:pt>
                <c:pt idx="4">
                  <c:v>57.9</c:v>
                </c:pt>
                <c:pt idx="5">
                  <c:v>58.07</c:v>
                </c:pt>
                <c:pt idx="6">
                  <c:v>58.17</c:v>
                </c:pt>
                <c:pt idx="7">
                  <c:v>58.35</c:v>
                </c:pt>
                <c:pt idx="8">
                  <c:v>58.43</c:v>
                </c:pt>
                <c:pt idx="9">
                  <c:v>58.54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工作表1!$C$1</c:f>
              <c:strCache>
                <c:ptCount val="1"/>
                <c:pt idx="0">
                  <c:v>男</c:v>
                </c:pt>
              </c:strCache>
            </c:strRef>
          </c:tx>
          <c:spPr>
            <a:ln w="38100">
              <a:solidFill>
                <a:srgbClr val="0070C0"/>
              </a:solidFill>
            </a:ln>
          </c:spPr>
          <c:marker>
            <c:spPr>
              <a:solidFill>
                <a:srgbClr val="002060"/>
              </a:solidFill>
              <a:ln w="38100">
                <a:solidFill>
                  <a:srgbClr val="0070C0"/>
                </a:solidFill>
              </a:ln>
            </c:spPr>
          </c:marker>
          <c:cat>
            <c:numRef>
              <c:f>工作表1!$A$2:$A$11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工作表1!$C$2:$C$11</c:f>
              <c:numCache>
                <c:formatCode>General</c:formatCode>
                <c:ptCount val="10"/>
                <c:pt idx="0">
                  <c:v>67.62</c:v>
                </c:pt>
                <c:pt idx="1">
                  <c:v>67.349999999999994</c:v>
                </c:pt>
                <c:pt idx="2">
                  <c:v>67.239999999999995</c:v>
                </c:pt>
                <c:pt idx="3">
                  <c:v>67.09</c:v>
                </c:pt>
                <c:pt idx="4">
                  <c:v>66.400000000000006</c:v>
                </c:pt>
                <c:pt idx="5">
                  <c:v>66.510000000000005</c:v>
                </c:pt>
                <c:pt idx="6">
                  <c:v>66.67</c:v>
                </c:pt>
                <c:pt idx="7">
                  <c:v>66.83</c:v>
                </c:pt>
                <c:pt idx="8">
                  <c:v>66.739999999999995</c:v>
                </c:pt>
                <c:pt idx="9">
                  <c:v>66.78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工作表1!$D$1</c:f>
              <c:strCache>
                <c:ptCount val="1"/>
                <c:pt idx="0">
                  <c:v>女</c:v>
                </c:pt>
              </c:strCache>
            </c:strRef>
          </c:tx>
          <c:spPr>
            <a:ln w="38100"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  <a:ln w="38100">
                <a:solidFill>
                  <a:srgbClr val="FF0000"/>
                </a:solidFill>
              </a:ln>
            </c:spPr>
          </c:marker>
          <c:cat>
            <c:numRef>
              <c:f>工作表1!$A$2:$A$11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工作表1!$D$2:$D$11</c:f>
              <c:numCache>
                <c:formatCode>General</c:formatCode>
                <c:ptCount val="10"/>
                <c:pt idx="0">
                  <c:v>48.12</c:v>
                </c:pt>
                <c:pt idx="1">
                  <c:v>48.68</c:v>
                </c:pt>
                <c:pt idx="2">
                  <c:v>49.44</c:v>
                </c:pt>
                <c:pt idx="3">
                  <c:v>49.67</c:v>
                </c:pt>
                <c:pt idx="4">
                  <c:v>49.62</c:v>
                </c:pt>
                <c:pt idx="5">
                  <c:v>49.89</c:v>
                </c:pt>
                <c:pt idx="6">
                  <c:v>49.97</c:v>
                </c:pt>
                <c:pt idx="7">
                  <c:v>50.19</c:v>
                </c:pt>
                <c:pt idx="8">
                  <c:v>50.46</c:v>
                </c:pt>
                <c:pt idx="9">
                  <c:v>50.64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42522368"/>
        <c:axId val="242602368"/>
      </c:lineChart>
      <c:catAx>
        <c:axId val="242522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242602368"/>
        <c:crosses val="autoZero"/>
        <c:auto val="1"/>
        <c:lblAlgn val="ctr"/>
        <c:lblOffset val="100"/>
        <c:noMultiLvlLbl val="0"/>
      </c:catAx>
      <c:valAx>
        <c:axId val="242602368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242522368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spPr>
    <a:ln w="19050">
      <a:solidFill>
        <a:srgbClr val="0070C0"/>
      </a:solidFill>
    </a:ln>
  </c:spPr>
  <c:txPr>
    <a:bodyPr/>
    <a:lstStyle/>
    <a:p>
      <a:pPr>
        <a:defRPr sz="1800"/>
      </a:pPr>
      <a:endParaRPr lang="zh-TW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cked"/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農業</c:v>
                </c:pt>
              </c:strCache>
            </c:strRef>
          </c:tx>
          <c:spPr>
            <a:ln w="38100"/>
          </c:spPr>
          <c:marker>
            <c:spPr>
              <a:ln w="38100"/>
            </c:spPr>
          </c:marker>
          <c:cat>
            <c:numRef>
              <c:f>工作表1!$A$2:$A$23</c:f>
              <c:numCache>
                <c:formatCode>General</c:formatCode>
                <c:ptCount val="22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</c:v>
                </c:pt>
                <c:pt idx="21">
                  <c:v>2012</c:v>
                </c:pt>
              </c:numCache>
            </c:numRef>
          </c:cat>
          <c:val>
            <c:numRef>
              <c:f>工作表1!$B$2:$B$23</c:f>
              <c:numCache>
                <c:formatCode>General</c:formatCode>
                <c:ptCount val="22"/>
                <c:pt idx="0">
                  <c:v>1093</c:v>
                </c:pt>
                <c:pt idx="1">
                  <c:v>1065</c:v>
                </c:pt>
                <c:pt idx="2">
                  <c:v>1005</c:v>
                </c:pt>
                <c:pt idx="3">
                  <c:v>976</c:v>
                </c:pt>
                <c:pt idx="4">
                  <c:v>954</c:v>
                </c:pt>
                <c:pt idx="5">
                  <c:v>918</c:v>
                </c:pt>
                <c:pt idx="6">
                  <c:v>878</c:v>
                </c:pt>
                <c:pt idx="7">
                  <c:v>822</c:v>
                </c:pt>
                <c:pt idx="8">
                  <c:v>776</c:v>
                </c:pt>
                <c:pt idx="9">
                  <c:v>740</c:v>
                </c:pt>
                <c:pt idx="10">
                  <c:v>708</c:v>
                </c:pt>
                <c:pt idx="11">
                  <c:v>709</c:v>
                </c:pt>
                <c:pt idx="12">
                  <c:v>696</c:v>
                </c:pt>
                <c:pt idx="13">
                  <c:v>642</c:v>
                </c:pt>
                <c:pt idx="14">
                  <c:v>590</c:v>
                </c:pt>
                <c:pt idx="15">
                  <c:v>554</c:v>
                </c:pt>
                <c:pt idx="16">
                  <c:v>543</c:v>
                </c:pt>
                <c:pt idx="17">
                  <c:v>535</c:v>
                </c:pt>
                <c:pt idx="18">
                  <c:v>543</c:v>
                </c:pt>
                <c:pt idx="19">
                  <c:v>550</c:v>
                </c:pt>
                <c:pt idx="20">
                  <c:v>542</c:v>
                </c:pt>
                <c:pt idx="21">
                  <c:v>544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工作表1!$C$1</c:f>
              <c:strCache>
                <c:ptCount val="1"/>
                <c:pt idx="0">
                  <c:v>工業</c:v>
                </c:pt>
              </c:strCache>
            </c:strRef>
          </c:tx>
          <c:spPr>
            <a:ln w="38100" cap="flat" cmpd="sng" algn="ctr">
              <a:solidFill>
                <a:schemeClr val="accent1"/>
              </a:solidFill>
              <a:prstDash val="solid"/>
            </a:ln>
            <a:effectLst/>
          </c:spPr>
          <c:marker>
            <c:spPr>
              <a:solidFill>
                <a:srgbClr val="FF0000"/>
              </a:solidFill>
              <a:ln w="38100" cap="flat" cmpd="sng" algn="ctr">
                <a:solidFill>
                  <a:schemeClr val="accent1"/>
                </a:solidFill>
                <a:prstDash val="solid"/>
              </a:ln>
              <a:effectLst/>
            </c:spPr>
          </c:marker>
          <c:cat>
            <c:numRef>
              <c:f>工作表1!$A$2:$A$23</c:f>
              <c:numCache>
                <c:formatCode>General</c:formatCode>
                <c:ptCount val="22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</c:v>
                </c:pt>
                <c:pt idx="21">
                  <c:v>2012</c:v>
                </c:pt>
              </c:numCache>
            </c:numRef>
          </c:cat>
          <c:val>
            <c:numRef>
              <c:f>工作表1!$C$2:$C$23</c:f>
              <c:numCache>
                <c:formatCode>General</c:formatCode>
                <c:ptCount val="22"/>
                <c:pt idx="0">
                  <c:v>3370</c:v>
                </c:pt>
                <c:pt idx="1">
                  <c:v>3419</c:v>
                </c:pt>
                <c:pt idx="2">
                  <c:v>3418</c:v>
                </c:pt>
                <c:pt idx="3">
                  <c:v>3506</c:v>
                </c:pt>
                <c:pt idx="4">
                  <c:v>3504</c:v>
                </c:pt>
                <c:pt idx="5">
                  <c:v>3399</c:v>
                </c:pt>
                <c:pt idx="6">
                  <c:v>3502</c:v>
                </c:pt>
                <c:pt idx="7">
                  <c:v>3523</c:v>
                </c:pt>
                <c:pt idx="8">
                  <c:v>3492</c:v>
                </c:pt>
                <c:pt idx="9">
                  <c:v>3534</c:v>
                </c:pt>
                <c:pt idx="10">
                  <c:v>3377</c:v>
                </c:pt>
                <c:pt idx="11">
                  <c:v>3388</c:v>
                </c:pt>
                <c:pt idx="12">
                  <c:v>3398</c:v>
                </c:pt>
                <c:pt idx="13">
                  <c:v>3514</c:v>
                </c:pt>
                <c:pt idx="14">
                  <c:v>3619</c:v>
                </c:pt>
                <c:pt idx="15">
                  <c:v>3700</c:v>
                </c:pt>
                <c:pt idx="16">
                  <c:v>3788</c:v>
                </c:pt>
                <c:pt idx="17">
                  <c:v>3832</c:v>
                </c:pt>
                <c:pt idx="18">
                  <c:v>3684</c:v>
                </c:pt>
                <c:pt idx="19">
                  <c:v>3769</c:v>
                </c:pt>
                <c:pt idx="20">
                  <c:v>3892</c:v>
                </c:pt>
                <c:pt idx="21">
                  <c:v>3935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工作表1!$D$1</c:f>
              <c:strCache>
                <c:ptCount val="1"/>
                <c:pt idx="0">
                  <c:v>服務業</c:v>
                </c:pt>
              </c:strCache>
            </c:strRef>
          </c:tx>
          <c:spPr>
            <a:ln w="38100"/>
          </c:spPr>
          <c:marker>
            <c:spPr>
              <a:ln w="38100"/>
            </c:spPr>
          </c:marker>
          <c:cat>
            <c:numRef>
              <c:f>工作表1!$A$2:$A$23</c:f>
              <c:numCache>
                <c:formatCode>General</c:formatCode>
                <c:ptCount val="22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</c:v>
                </c:pt>
                <c:pt idx="21">
                  <c:v>2012</c:v>
                </c:pt>
              </c:numCache>
            </c:numRef>
          </c:cat>
          <c:val>
            <c:numRef>
              <c:f>工作表1!$D$2:$D$23</c:f>
              <c:numCache>
                <c:formatCode>General</c:formatCode>
                <c:ptCount val="22"/>
                <c:pt idx="0">
                  <c:v>3977</c:v>
                </c:pt>
                <c:pt idx="1">
                  <c:v>4148</c:v>
                </c:pt>
                <c:pt idx="2">
                  <c:v>4323</c:v>
                </c:pt>
                <c:pt idx="3">
                  <c:v>4456</c:v>
                </c:pt>
                <c:pt idx="4">
                  <c:v>4587</c:v>
                </c:pt>
                <c:pt idx="5">
                  <c:v>4751</c:v>
                </c:pt>
                <c:pt idx="6">
                  <c:v>4795</c:v>
                </c:pt>
                <c:pt idx="7">
                  <c:v>4944</c:v>
                </c:pt>
                <c:pt idx="8">
                  <c:v>5116</c:v>
                </c:pt>
                <c:pt idx="9">
                  <c:v>5218</c:v>
                </c:pt>
                <c:pt idx="10">
                  <c:v>5298</c:v>
                </c:pt>
                <c:pt idx="11">
                  <c:v>5356</c:v>
                </c:pt>
                <c:pt idx="12">
                  <c:v>5480</c:v>
                </c:pt>
                <c:pt idx="13">
                  <c:v>5631</c:v>
                </c:pt>
                <c:pt idx="14">
                  <c:v>5733</c:v>
                </c:pt>
                <c:pt idx="15">
                  <c:v>5857</c:v>
                </c:pt>
                <c:pt idx="16">
                  <c:v>5962</c:v>
                </c:pt>
                <c:pt idx="17">
                  <c:v>6036</c:v>
                </c:pt>
                <c:pt idx="18">
                  <c:v>6051</c:v>
                </c:pt>
                <c:pt idx="19">
                  <c:v>6174</c:v>
                </c:pt>
                <c:pt idx="20">
                  <c:v>6275</c:v>
                </c:pt>
                <c:pt idx="21">
                  <c:v>6381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5982336"/>
        <c:axId val="76111872"/>
      </c:lineChart>
      <c:catAx>
        <c:axId val="7598233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altLang="zh-TW" dirty="0" smtClean="0"/>
                  <a:t>(</a:t>
                </a:r>
                <a:r>
                  <a:rPr lang="zh-TW" altLang="en-US" dirty="0" smtClean="0"/>
                  <a:t>年</a:t>
                </a:r>
                <a:r>
                  <a:rPr lang="en-US" altLang="zh-TW" dirty="0" smtClean="0"/>
                  <a:t>)</a:t>
                </a:r>
                <a:endParaRPr lang="zh-TW" altLang="en-US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76111872"/>
        <c:crosses val="autoZero"/>
        <c:auto val="1"/>
        <c:lblAlgn val="ctr"/>
        <c:lblOffset val="100"/>
        <c:noMultiLvlLbl val="0"/>
      </c:catAx>
      <c:valAx>
        <c:axId val="76111872"/>
        <c:scaling>
          <c:orientation val="minMax"/>
        </c:scaling>
        <c:delete val="0"/>
        <c:axPos val="l"/>
        <c:majorGridlines/>
        <c:title>
          <c:tx>
            <c:rich>
              <a:bodyPr rot="0" vert="wordArtVertRtl"/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r>
                  <a:rPr lang="zh-TW" altLang="en-US" sz="1200" dirty="0" smtClean="0">
                    <a:solidFill>
                      <a:schemeClr val="bg1"/>
                    </a:solidFill>
                  </a:rPr>
                  <a:t>單位：千人</a:t>
                </a:r>
                <a:endParaRPr lang="zh-TW" altLang="en-US" sz="1200" dirty="0">
                  <a:solidFill>
                    <a:schemeClr val="bg1"/>
                  </a:solidFill>
                </a:endParaRPr>
              </a:p>
            </c:rich>
          </c:tx>
          <c:layout/>
          <c:overlay val="0"/>
          <c:spPr>
            <a:solidFill>
              <a:srgbClr val="FF0000"/>
            </a:solidFill>
          </c:spPr>
        </c:title>
        <c:numFmt formatCode="General" sourceLinked="1"/>
        <c:majorTickMark val="out"/>
        <c:minorTickMark val="none"/>
        <c:tickLblPos val="nextTo"/>
        <c:crossAx val="7598233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9814814814814814"/>
          <c:y val="0.29200459659082501"/>
          <c:w val="0.10185185185185185"/>
          <c:h val="0.28410727175630912"/>
        </c:manualLayout>
      </c:layout>
      <c:overlay val="0"/>
      <c:txPr>
        <a:bodyPr/>
        <a:lstStyle/>
        <a:p>
          <a:pPr>
            <a:defRPr sz="1200"/>
          </a:pPr>
          <a:endParaRPr lang="zh-TW"/>
        </a:p>
      </c:txPr>
    </c:legend>
    <c:plotVisOnly val="1"/>
    <c:dispBlanksAs val="zero"/>
    <c:showDLblsOverMax val="0"/>
  </c:chart>
  <c:spPr>
    <a:solidFill>
      <a:schemeClr val="lt1"/>
    </a:solidFill>
    <a:ln w="38100" cap="flat" cmpd="sng" algn="ctr">
      <a:solidFill>
        <a:schemeClr val="accent4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zh-TW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zh-TW"/>
        </a:p>
      </c:txPr>
    </c:title>
    <c:autoTitleDeleted val="0"/>
    <c:plotArea>
      <c:layout>
        <c:manualLayout>
          <c:layoutTarget val="inner"/>
          <c:xMode val="edge"/>
          <c:yMode val="edge"/>
          <c:x val="0.12331790123456789"/>
          <c:y val="0.14175781541004007"/>
          <c:w val="0.85970679012345674"/>
          <c:h val="0.68085838798916576"/>
        </c:manualLayout>
      </c:layout>
      <c:lineChart>
        <c:grouping val="standard"/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工業</c:v>
                </c:pt>
              </c:strCache>
            </c:strRef>
          </c:tx>
          <c:spPr>
            <a:ln w="57150" cap="rnd">
              <a:solidFill>
                <a:srgbClr val="0066FF"/>
              </a:solidFill>
              <a:round/>
            </a:ln>
            <a:effectLst>
              <a:outerShdw blurRad="57150" dist="38100" dir="5400000" algn="ctr" rotWithShape="0">
                <a:scrgbClr r="0" g="0" b="0">
                  <a:shade val="9000"/>
                  <a:alpha val="48000"/>
                  <a:satMod val="105000"/>
                </a:scrgbClr>
              </a:outerShdw>
            </a:effectLst>
          </c:spPr>
          <c:marker>
            <c:symbol val="none"/>
          </c:marker>
          <c:cat>
            <c:numRef>
              <c:f>工作表1!$A$2:$A$11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工作表1!$B$2:$B$11</c:f>
              <c:numCache>
                <c:formatCode>General</c:formatCode>
                <c:ptCount val="10"/>
                <c:pt idx="0">
                  <c:v>2953</c:v>
                </c:pt>
                <c:pt idx="1">
                  <c:v>3007</c:v>
                </c:pt>
                <c:pt idx="2">
                  <c:v>3062</c:v>
                </c:pt>
                <c:pt idx="3">
                  <c:v>2963</c:v>
                </c:pt>
                <c:pt idx="4">
                  <c:v>2903</c:v>
                </c:pt>
                <c:pt idx="5">
                  <c:v>3051</c:v>
                </c:pt>
                <c:pt idx="6">
                  <c:v>3119</c:v>
                </c:pt>
                <c:pt idx="7">
                  <c:v>3139</c:v>
                </c:pt>
                <c:pt idx="8">
                  <c:v>3180</c:v>
                </c:pt>
                <c:pt idx="9">
                  <c:v>3234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工作表1!$C$1</c:f>
              <c:strCache>
                <c:ptCount val="1"/>
                <c:pt idx="0">
                  <c:v>服務業</c:v>
                </c:pt>
              </c:strCache>
            </c:strRef>
          </c:tx>
          <c:spPr>
            <a:ln w="57150" cap="rnd">
              <a:solidFill>
                <a:srgbClr val="FF0000"/>
              </a:solidFill>
              <a:round/>
            </a:ln>
            <a:effectLst>
              <a:outerShdw blurRad="57150" dist="38100" dir="5400000" algn="ctr" rotWithShape="0">
                <a:scrgbClr r="0" g="0" b="0">
                  <a:shade val="9000"/>
                  <a:alpha val="48000"/>
                  <a:satMod val="105000"/>
                </a:scrgbClr>
              </a:outerShdw>
            </a:effectLst>
          </c:spPr>
          <c:marker>
            <c:symbol val="none"/>
          </c:marker>
          <c:cat>
            <c:numRef>
              <c:f>工作表1!$A$2:$A$11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工作表1!$C$2:$C$11</c:f>
              <c:numCache>
                <c:formatCode>General</c:formatCode>
                <c:ptCount val="10"/>
                <c:pt idx="0">
                  <c:v>3339</c:v>
                </c:pt>
                <c:pt idx="1">
                  <c:v>3452</c:v>
                </c:pt>
                <c:pt idx="2">
                  <c:v>3552</c:v>
                </c:pt>
                <c:pt idx="3">
                  <c:v>3554</c:v>
                </c:pt>
                <c:pt idx="4">
                  <c:v>3653</c:v>
                </c:pt>
                <c:pt idx="5">
                  <c:v>3766</c:v>
                </c:pt>
                <c:pt idx="6">
                  <c:v>3896</c:v>
                </c:pt>
                <c:pt idx="7">
                  <c:v>3955</c:v>
                </c:pt>
                <c:pt idx="8">
                  <c:v>4025</c:v>
                </c:pt>
                <c:pt idx="9">
                  <c:v>4112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5966336"/>
        <c:axId val="76284288"/>
      </c:lineChart>
      <c:catAx>
        <c:axId val="75966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76284288"/>
        <c:crosses val="autoZero"/>
        <c:auto val="1"/>
        <c:lblAlgn val="ctr"/>
        <c:lblOffset val="100"/>
        <c:noMultiLvlLbl val="0"/>
      </c:catAx>
      <c:valAx>
        <c:axId val="762842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7596633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accent1">
                <a:shade val="50000"/>
                <a:satMod val="103000"/>
              </a:schemeClr>
            </a:solidFill>
            <a:prstDash val="solid"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25400" cap="flat" cmpd="sng" algn="ctr">
      <a:solidFill>
        <a:schemeClr val="accent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zh-TW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總計</c:v>
                </c:pt>
              </c:strCache>
            </c:strRef>
          </c:tx>
          <c:spPr>
            <a:ln w="57150">
              <a:solidFill>
                <a:srgbClr val="FF3300"/>
              </a:solidFill>
            </a:ln>
          </c:spPr>
          <c:marker>
            <c:symbol val="none"/>
          </c:marker>
          <c:cat>
            <c:numRef>
              <c:f>工作表1!$A$2:$A$11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工作表1!$B$2:$B$11</c:f>
              <c:numCache>
                <c:formatCode>#,##0</c:formatCode>
                <c:ptCount val="10"/>
                <c:pt idx="0">
                  <c:v>327</c:v>
                </c:pt>
                <c:pt idx="1">
                  <c:v>339</c:v>
                </c:pt>
                <c:pt idx="2">
                  <c:v>358</c:v>
                </c:pt>
                <c:pt idx="3">
                  <c:v>365</c:v>
                </c:pt>
                <c:pt idx="4">
                  <c:v>351</c:v>
                </c:pt>
                <c:pt idx="5">
                  <c:v>380</c:v>
                </c:pt>
                <c:pt idx="6">
                  <c:v>426</c:v>
                </c:pt>
                <c:pt idx="7">
                  <c:v>446</c:v>
                </c:pt>
                <c:pt idx="8">
                  <c:v>489</c:v>
                </c:pt>
                <c:pt idx="9">
                  <c:v>552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工作表1!$C$1</c:f>
              <c:strCache>
                <c:ptCount val="1"/>
                <c:pt idx="0">
                  <c:v>產業外勞</c:v>
                </c:pt>
              </c:strCache>
            </c:strRef>
          </c:tx>
          <c:spPr>
            <a:ln w="57150">
              <a:solidFill>
                <a:srgbClr val="0070C0"/>
              </a:solidFill>
            </a:ln>
          </c:spPr>
          <c:marker>
            <c:symbol val="none"/>
          </c:marker>
          <c:cat>
            <c:numRef>
              <c:f>工作表1!$A$2:$A$11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工作表1!$C$2:$C$11</c:f>
              <c:numCache>
                <c:formatCode>#,##0</c:formatCode>
                <c:ptCount val="10"/>
                <c:pt idx="0">
                  <c:v>183</c:v>
                </c:pt>
                <c:pt idx="1">
                  <c:v>185</c:v>
                </c:pt>
                <c:pt idx="2">
                  <c:v>196</c:v>
                </c:pt>
                <c:pt idx="3">
                  <c:v>197</c:v>
                </c:pt>
                <c:pt idx="4">
                  <c:v>176</c:v>
                </c:pt>
                <c:pt idx="5">
                  <c:v>194</c:v>
                </c:pt>
                <c:pt idx="6">
                  <c:v>228</c:v>
                </c:pt>
                <c:pt idx="7">
                  <c:v>243</c:v>
                </c:pt>
                <c:pt idx="8">
                  <c:v>279</c:v>
                </c:pt>
                <c:pt idx="9">
                  <c:v>332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工作表1!$D$1</c:f>
              <c:strCache>
                <c:ptCount val="1"/>
                <c:pt idx="0">
                  <c:v>社福外勞</c:v>
                </c:pt>
              </c:strCache>
            </c:strRef>
          </c:tx>
          <c:spPr>
            <a:ln w="57150">
              <a:solidFill>
                <a:srgbClr val="BC1AB0"/>
              </a:solidFill>
            </a:ln>
          </c:spPr>
          <c:marker>
            <c:symbol val="none"/>
          </c:marker>
          <c:cat>
            <c:numRef>
              <c:f>工作表1!$A$2:$A$11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工作表1!$D$2:$D$11</c:f>
              <c:numCache>
                <c:formatCode>#,##0</c:formatCode>
                <c:ptCount val="10"/>
                <c:pt idx="0">
                  <c:v>144</c:v>
                </c:pt>
                <c:pt idx="1">
                  <c:v>154</c:v>
                </c:pt>
                <c:pt idx="2">
                  <c:v>162</c:v>
                </c:pt>
                <c:pt idx="3">
                  <c:v>168</c:v>
                </c:pt>
                <c:pt idx="4">
                  <c:v>175</c:v>
                </c:pt>
                <c:pt idx="5">
                  <c:v>186</c:v>
                </c:pt>
                <c:pt idx="6">
                  <c:v>198</c:v>
                </c:pt>
                <c:pt idx="7">
                  <c:v>203</c:v>
                </c:pt>
                <c:pt idx="8">
                  <c:v>210</c:v>
                </c:pt>
                <c:pt idx="9">
                  <c:v>220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0039808"/>
        <c:axId val="76473472"/>
      </c:lineChart>
      <c:catAx>
        <c:axId val="130039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76473472"/>
        <c:crosses val="autoZero"/>
        <c:auto val="1"/>
        <c:lblAlgn val="ctr"/>
        <c:lblOffset val="100"/>
        <c:noMultiLvlLbl val="0"/>
      </c:catAx>
      <c:valAx>
        <c:axId val="76473472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zh-TW" altLang="en-US" dirty="0" smtClean="0"/>
                  <a:t>單位：千人</a:t>
                </a:r>
                <a:endParaRPr lang="zh-TW" altLang="en-US" dirty="0"/>
              </a:p>
            </c:rich>
          </c:tx>
          <c:layout/>
          <c:overlay val="0"/>
        </c:title>
        <c:numFmt formatCode="#,##0" sourceLinked="1"/>
        <c:majorTickMark val="none"/>
        <c:minorTickMark val="none"/>
        <c:tickLblPos val="nextTo"/>
        <c:crossAx val="130039808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spPr>
    <a:ln w="28575">
      <a:solidFill>
        <a:srgbClr val="0070C0"/>
      </a:solidFill>
    </a:ln>
  </c:spPr>
  <c:txPr>
    <a:bodyPr/>
    <a:lstStyle/>
    <a:p>
      <a:pPr>
        <a:defRPr sz="1800"/>
      </a:pPr>
      <a:endParaRPr lang="zh-TW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79CCA1-C2C9-4DB3-985D-20DF4C5C2DAA}" type="doc">
      <dgm:prSet loTypeId="urn:microsoft.com/office/officeart/2005/8/layout/list1" loCatId="list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zh-TW" altLang="en-US"/>
        </a:p>
      </dgm:t>
    </dgm:pt>
    <dgm:pt modelId="{34D9F38F-7A41-4088-AC7D-E795000A583C}">
      <dgm:prSet phldrT="[文字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zh-TW" altLang="en-US" sz="3200" dirty="0" smtClean="0">
              <a:latin typeface="+mj-ea"/>
              <a:ea typeface="+mj-ea"/>
            </a:rPr>
            <a:t>台灣重要勞動指標介紹</a:t>
          </a:r>
          <a:endParaRPr lang="zh-TW" altLang="en-US" sz="3200" dirty="0">
            <a:latin typeface="+mj-ea"/>
            <a:ea typeface="+mj-ea"/>
          </a:endParaRPr>
        </a:p>
      </dgm:t>
    </dgm:pt>
    <dgm:pt modelId="{5ED81368-F91E-407D-8015-59F78696C71A}" type="parTrans" cxnId="{E01837DB-12A3-4545-B6FC-FAA2A9513F8C}">
      <dgm:prSet/>
      <dgm:spPr/>
      <dgm:t>
        <a:bodyPr/>
        <a:lstStyle/>
        <a:p>
          <a:endParaRPr lang="zh-TW" altLang="en-US"/>
        </a:p>
      </dgm:t>
    </dgm:pt>
    <dgm:pt modelId="{AEF2D9D1-8521-4172-8AA2-AA9040D9ED74}" type="sibTrans" cxnId="{E01837DB-12A3-4545-B6FC-FAA2A9513F8C}">
      <dgm:prSet/>
      <dgm:spPr/>
      <dgm:t>
        <a:bodyPr/>
        <a:lstStyle/>
        <a:p>
          <a:endParaRPr lang="zh-TW" altLang="en-US"/>
        </a:p>
      </dgm:t>
    </dgm:pt>
    <dgm:pt modelId="{B5BF8C80-44F3-4A61-B818-7E8B48514437}">
      <dgm:prSet phldrT="[文字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zh-TW" altLang="en-US" sz="3200" dirty="0" smtClean="0">
              <a:latin typeface="+mj-ea"/>
              <a:ea typeface="+mj-ea"/>
            </a:rPr>
            <a:t>台灣勞動關係重點介紹</a:t>
          </a:r>
          <a:endParaRPr lang="zh-TW" altLang="en-US" sz="3200" dirty="0">
            <a:latin typeface="+mj-ea"/>
            <a:ea typeface="+mj-ea"/>
          </a:endParaRPr>
        </a:p>
      </dgm:t>
    </dgm:pt>
    <dgm:pt modelId="{F787FFB5-A158-48D1-9A3D-B1260DB4F33E}" type="parTrans" cxnId="{47C69BC3-9901-4DE0-BA64-850824D0D7A4}">
      <dgm:prSet/>
      <dgm:spPr/>
      <dgm:t>
        <a:bodyPr/>
        <a:lstStyle/>
        <a:p>
          <a:endParaRPr lang="zh-TW" altLang="en-US"/>
        </a:p>
      </dgm:t>
    </dgm:pt>
    <dgm:pt modelId="{EF17C2AC-02F7-419F-8302-DDD8D110BDB0}" type="sibTrans" cxnId="{47C69BC3-9901-4DE0-BA64-850824D0D7A4}">
      <dgm:prSet/>
      <dgm:spPr/>
      <dgm:t>
        <a:bodyPr/>
        <a:lstStyle/>
        <a:p>
          <a:endParaRPr lang="zh-TW" altLang="en-US"/>
        </a:p>
      </dgm:t>
    </dgm:pt>
    <dgm:pt modelId="{645B5CDB-ADC8-47CF-820A-E799F93E2B38}">
      <dgm:prSet phldrT="[文字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zh-TW" altLang="en-US" sz="3200" dirty="0" smtClean="0">
              <a:latin typeface="+mj-ea"/>
              <a:ea typeface="+mj-ea"/>
            </a:rPr>
            <a:t>工會未來關注的重要議題</a:t>
          </a:r>
          <a:endParaRPr lang="zh-TW" altLang="en-US" sz="3200" dirty="0">
            <a:latin typeface="+mj-ea"/>
            <a:ea typeface="+mj-ea"/>
          </a:endParaRPr>
        </a:p>
      </dgm:t>
    </dgm:pt>
    <dgm:pt modelId="{DDD844F6-CA15-4A46-9BBA-A75B7F3022B2}" type="parTrans" cxnId="{73EA3B3B-7233-4964-829E-64BA02C4A248}">
      <dgm:prSet/>
      <dgm:spPr/>
      <dgm:t>
        <a:bodyPr/>
        <a:lstStyle/>
        <a:p>
          <a:endParaRPr lang="zh-TW" altLang="en-US"/>
        </a:p>
      </dgm:t>
    </dgm:pt>
    <dgm:pt modelId="{56F37CEB-87E1-4007-898F-3D50BA523211}" type="sibTrans" cxnId="{73EA3B3B-7233-4964-829E-64BA02C4A248}">
      <dgm:prSet/>
      <dgm:spPr/>
      <dgm:t>
        <a:bodyPr/>
        <a:lstStyle/>
        <a:p>
          <a:endParaRPr lang="zh-TW" altLang="en-US"/>
        </a:p>
      </dgm:t>
    </dgm:pt>
    <dgm:pt modelId="{2D490379-5E60-4245-856E-F3BE20782603}" type="pres">
      <dgm:prSet presAssocID="{E379CCA1-C2C9-4DB3-985D-20DF4C5C2DA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A8620BA8-AB7B-4123-B96E-6D5A3E4C3636}" type="pres">
      <dgm:prSet presAssocID="{34D9F38F-7A41-4088-AC7D-E795000A583C}" presName="parentLin" presStyleCnt="0"/>
      <dgm:spPr/>
    </dgm:pt>
    <dgm:pt modelId="{0DFE2D37-8A01-4517-8D6B-8CEAA9807CEE}" type="pres">
      <dgm:prSet presAssocID="{34D9F38F-7A41-4088-AC7D-E795000A583C}" presName="parentLeftMargin" presStyleLbl="node1" presStyleIdx="0" presStyleCnt="3"/>
      <dgm:spPr/>
      <dgm:t>
        <a:bodyPr/>
        <a:lstStyle/>
        <a:p>
          <a:endParaRPr lang="zh-TW" altLang="en-US"/>
        </a:p>
      </dgm:t>
    </dgm:pt>
    <dgm:pt modelId="{FA1A5AD8-8588-4B32-938E-26491FBF9EFC}" type="pres">
      <dgm:prSet presAssocID="{34D9F38F-7A41-4088-AC7D-E795000A583C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AEED857-2CE0-41BC-96DB-6D7BF0586210}" type="pres">
      <dgm:prSet presAssocID="{34D9F38F-7A41-4088-AC7D-E795000A583C}" presName="negativeSpace" presStyleCnt="0"/>
      <dgm:spPr/>
    </dgm:pt>
    <dgm:pt modelId="{12864684-5F8E-40C6-B59C-3481345C749E}" type="pres">
      <dgm:prSet presAssocID="{34D9F38F-7A41-4088-AC7D-E795000A583C}" presName="childText" presStyleLbl="conFgAcc1" presStyleIdx="0" presStyleCnt="3">
        <dgm:presLayoutVars>
          <dgm:bulletEnabled val="1"/>
        </dgm:presLayoutVars>
      </dgm:prSet>
      <dgm:spPr/>
    </dgm:pt>
    <dgm:pt modelId="{844A99FA-3719-401E-AB68-2C658BD01C6B}" type="pres">
      <dgm:prSet presAssocID="{AEF2D9D1-8521-4172-8AA2-AA9040D9ED74}" presName="spaceBetweenRectangles" presStyleCnt="0"/>
      <dgm:spPr/>
    </dgm:pt>
    <dgm:pt modelId="{E4AD6799-8158-4EA1-AD7C-CB75C6239A59}" type="pres">
      <dgm:prSet presAssocID="{B5BF8C80-44F3-4A61-B818-7E8B48514437}" presName="parentLin" presStyleCnt="0"/>
      <dgm:spPr/>
    </dgm:pt>
    <dgm:pt modelId="{AEB56EC8-1B66-46E3-BF74-91551F1F4CC1}" type="pres">
      <dgm:prSet presAssocID="{B5BF8C80-44F3-4A61-B818-7E8B48514437}" presName="parentLeftMargin" presStyleLbl="node1" presStyleIdx="0" presStyleCnt="3"/>
      <dgm:spPr/>
      <dgm:t>
        <a:bodyPr/>
        <a:lstStyle/>
        <a:p>
          <a:endParaRPr lang="zh-TW" altLang="en-US"/>
        </a:p>
      </dgm:t>
    </dgm:pt>
    <dgm:pt modelId="{0E1389FA-4D36-491C-82DC-397B04C4EDB2}" type="pres">
      <dgm:prSet presAssocID="{B5BF8C80-44F3-4A61-B818-7E8B48514437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99FE39E-9620-4B73-BD46-782D29C2C682}" type="pres">
      <dgm:prSet presAssocID="{B5BF8C80-44F3-4A61-B818-7E8B48514437}" presName="negativeSpace" presStyleCnt="0"/>
      <dgm:spPr/>
    </dgm:pt>
    <dgm:pt modelId="{A3766830-C507-4AA2-8858-543B0F2528F8}" type="pres">
      <dgm:prSet presAssocID="{B5BF8C80-44F3-4A61-B818-7E8B48514437}" presName="childText" presStyleLbl="conFgAcc1" presStyleIdx="1" presStyleCnt="3">
        <dgm:presLayoutVars>
          <dgm:bulletEnabled val="1"/>
        </dgm:presLayoutVars>
      </dgm:prSet>
      <dgm:spPr/>
    </dgm:pt>
    <dgm:pt modelId="{A1C53FC6-539B-4639-80F6-8984AA348C7D}" type="pres">
      <dgm:prSet presAssocID="{EF17C2AC-02F7-419F-8302-DDD8D110BDB0}" presName="spaceBetweenRectangles" presStyleCnt="0"/>
      <dgm:spPr/>
    </dgm:pt>
    <dgm:pt modelId="{0B25034B-4556-4113-9ECD-BE0E6A781797}" type="pres">
      <dgm:prSet presAssocID="{645B5CDB-ADC8-47CF-820A-E799F93E2B38}" presName="parentLin" presStyleCnt="0"/>
      <dgm:spPr/>
    </dgm:pt>
    <dgm:pt modelId="{7656250E-4687-4BFA-8D57-0341A07EC20B}" type="pres">
      <dgm:prSet presAssocID="{645B5CDB-ADC8-47CF-820A-E799F93E2B38}" presName="parentLeftMargin" presStyleLbl="node1" presStyleIdx="1" presStyleCnt="3"/>
      <dgm:spPr/>
      <dgm:t>
        <a:bodyPr/>
        <a:lstStyle/>
        <a:p>
          <a:endParaRPr lang="zh-TW" altLang="en-US"/>
        </a:p>
      </dgm:t>
    </dgm:pt>
    <dgm:pt modelId="{1FCCA664-C7E3-464D-9956-9329661582BE}" type="pres">
      <dgm:prSet presAssocID="{645B5CDB-ADC8-47CF-820A-E799F93E2B38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E99ED2B-54ED-4A44-ADA4-3BCF94486991}" type="pres">
      <dgm:prSet presAssocID="{645B5CDB-ADC8-47CF-820A-E799F93E2B38}" presName="negativeSpace" presStyleCnt="0"/>
      <dgm:spPr/>
    </dgm:pt>
    <dgm:pt modelId="{EDD3E1C5-89B2-4FDB-A448-1817A6C021E1}" type="pres">
      <dgm:prSet presAssocID="{645B5CDB-ADC8-47CF-820A-E799F93E2B38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A057BC35-0144-4391-84BF-9B71BDD088EF}" type="presOf" srcId="{645B5CDB-ADC8-47CF-820A-E799F93E2B38}" destId="{1FCCA664-C7E3-464D-9956-9329661582BE}" srcOrd="1" destOrd="0" presId="urn:microsoft.com/office/officeart/2005/8/layout/list1"/>
    <dgm:cxn modelId="{283437B4-F92E-43B4-8A97-992C07BC6180}" type="presOf" srcId="{34D9F38F-7A41-4088-AC7D-E795000A583C}" destId="{FA1A5AD8-8588-4B32-938E-26491FBF9EFC}" srcOrd="1" destOrd="0" presId="urn:microsoft.com/office/officeart/2005/8/layout/list1"/>
    <dgm:cxn modelId="{0D3E7968-73EB-4DD6-9E3D-0A62CBED526C}" type="presOf" srcId="{B5BF8C80-44F3-4A61-B818-7E8B48514437}" destId="{0E1389FA-4D36-491C-82DC-397B04C4EDB2}" srcOrd="1" destOrd="0" presId="urn:microsoft.com/office/officeart/2005/8/layout/list1"/>
    <dgm:cxn modelId="{47C69BC3-9901-4DE0-BA64-850824D0D7A4}" srcId="{E379CCA1-C2C9-4DB3-985D-20DF4C5C2DAA}" destId="{B5BF8C80-44F3-4A61-B818-7E8B48514437}" srcOrd="1" destOrd="0" parTransId="{F787FFB5-A158-48D1-9A3D-B1260DB4F33E}" sibTransId="{EF17C2AC-02F7-419F-8302-DDD8D110BDB0}"/>
    <dgm:cxn modelId="{E01837DB-12A3-4545-B6FC-FAA2A9513F8C}" srcId="{E379CCA1-C2C9-4DB3-985D-20DF4C5C2DAA}" destId="{34D9F38F-7A41-4088-AC7D-E795000A583C}" srcOrd="0" destOrd="0" parTransId="{5ED81368-F91E-407D-8015-59F78696C71A}" sibTransId="{AEF2D9D1-8521-4172-8AA2-AA9040D9ED74}"/>
    <dgm:cxn modelId="{EFF5764C-DAD9-4D3D-B5AA-2A5C050C6BA1}" type="presOf" srcId="{B5BF8C80-44F3-4A61-B818-7E8B48514437}" destId="{AEB56EC8-1B66-46E3-BF74-91551F1F4CC1}" srcOrd="0" destOrd="0" presId="urn:microsoft.com/office/officeart/2005/8/layout/list1"/>
    <dgm:cxn modelId="{687456BB-157F-47B7-BB1E-D40CD5C5BA3F}" type="presOf" srcId="{645B5CDB-ADC8-47CF-820A-E799F93E2B38}" destId="{7656250E-4687-4BFA-8D57-0341A07EC20B}" srcOrd="0" destOrd="0" presId="urn:microsoft.com/office/officeart/2005/8/layout/list1"/>
    <dgm:cxn modelId="{8E33017A-53AC-4BD6-959C-999483D05CEC}" type="presOf" srcId="{E379CCA1-C2C9-4DB3-985D-20DF4C5C2DAA}" destId="{2D490379-5E60-4245-856E-F3BE20782603}" srcOrd="0" destOrd="0" presId="urn:microsoft.com/office/officeart/2005/8/layout/list1"/>
    <dgm:cxn modelId="{805FB391-A87B-441E-94D9-5AC1E42DC4E7}" type="presOf" srcId="{34D9F38F-7A41-4088-AC7D-E795000A583C}" destId="{0DFE2D37-8A01-4517-8D6B-8CEAA9807CEE}" srcOrd="0" destOrd="0" presId="urn:microsoft.com/office/officeart/2005/8/layout/list1"/>
    <dgm:cxn modelId="{73EA3B3B-7233-4964-829E-64BA02C4A248}" srcId="{E379CCA1-C2C9-4DB3-985D-20DF4C5C2DAA}" destId="{645B5CDB-ADC8-47CF-820A-E799F93E2B38}" srcOrd="2" destOrd="0" parTransId="{DDD844F6-CA15-4A46-9BBA-A75B7F3022B2}" sibTransId="{56F37CEB-87E1-4007-898F-3D50BA523211}"/>
    <dgm:cxn modelId="{AF68FCF2-BAE1-414C-A7D3-5BC99CC68506}" type="presParOf" srcId="{2D490379-5E60-4245-856E-F3BE20782603}" destId="{A8620BA8-AB7B-4123-B96E-6D5A3E4C3636}" srcOrd="0" destOrd="0" presId="urn:microsoft.com/office/officeart/2005/8/layout/list1"/>
    <dgm:cxn modelId="{15EBAB33-5B16-48D1-8E11-E8EBAF5C4179}" type="presParOf" srcId="{A8620BA8-AB7B-4123-B96E-6D5A3E4C3636}" destId="{0DFE2D37-8A01-4517-8D6B-8CEAA9807CEE}" srcOrd="0" destOrd="0" presId="urn:microsoft.com/office/officeart/2005/8/layout/list1"/>
    <dgm:cxn modelId="{78E9F845-F46E-4ABC-9720-7FE81E71E6D5}" type="presParOf" srcId="{A8620BA8-AB7B-4123-B96E-6D5A3E4C3636}" destId="{FA1A5AD8-8588-4B32-938E-26491FBF9EFC}" srcOrd="1" destOrd="0" presId="urn:microsoft.com/office/officeart/2005/8/layout/list1"/>
    <dgm:cxn modelId="{ED139DDB-AF91-4A8F-B2EF-3396C9BDEE8F}" type="presParOf" srcId="{2D490379-5E60-4245-856E-F3BE20782603}" destId="{4AEED857-2CE0-41BC-96DB-6D7BF0586210}" srcOrd="1" destOrd="0" presId="urn:microsoft.com/office/officeart/2005/8/layout/list1"/>
    <dgm:cxn modelId="{8B27C4A2-D680-4DF6-BC8C-8D8A3E051681}" type="presParOf" srcId="{2D490379-5E60-4245-856E-F3BE20782603}" destId="{12864684-5F8E-40C6-B59C-3481345C749E}" srcOrd="2" destOrd="0" presId="urn:microsoft.com/office/officeart/2005/8/layout/list1"/>
    <dgm:cxn modelId="{984486EA-F6A6-4A84-A499-7DDB3A2CBB98}" type="presParOf" srcId="{2D490379-5E60-4245-856E-F3BE20782603}" destId="{844A99FA-3719-401E-AB68-2C658BD01C6B}" srcOrd="3" destOrd="0" presId="urn:microsoft.com/office/officeart/2005/8/layout/list1"/>
    <dgm:cxn modelId="{EC6B5362-C635-47EC-8320-4BD55C612EBD}" type="presParOf" srcId="{2D490379-5E60-4245-856E-F3BE20782603}" destId="{E4AD6799-8158-4EA1-AD7C-CB75C6239A59}" srcOrd="4" destOrd="0" presId="urn:microsoft.com/office/officeart/2005/8/layout/list1"/>
    <dgm:cxn modelId="{E1E0E005-3F92-473C-9552-F0EDB3B3B40B}" type="presParOf" srcId="{E4AD6799-8158-4EA1-AD7C-CB75C6239A59}" destId="{AEB56EC8-1B66-46E3-BF74-91551F1F4CC1}" srcOrd="0" destOrd="0" presId="urn:microsoft.com/office/officeart/2005/8/layout/list1"/>
    <dgm:cxn modelId="{DB7FDBE1-D020-446E-A099-EB53E63719AC}" type="presParOf" srcId="{E4AD6799-8158-4EA1-AD7C-CB75C6239A59}" destId="{0E1389FA-4D36-491C-82DC-397B04C4EDB2}" srcOrd="1" destOrd="0" presId="urn:microsoft.com/office/officeart/2005/8/layout/list1"/>
    <dgm:cxn modelId="{041D33D1-1F81-40F8-9BF2-382419A3968C}" type="presParOf" srcId="{2D490379-5E60-4245-856E-F3BE20782603}" destId="{099FE39E-9620-4B73-BD46-782D29C2C682}" srcOrd="5" destOrd="0" presId="urn:microsoft.com/office/officeart/2005/8/layout/list1"/>
    <dgm:cxn modelId="{BC171890-6EA9-4334-8E32-898640F05662}" type="presParOf" srcId="{2D490379-5E60-4245-856E-F3BE20782603}" destId="{A3766830-C507-4AA2-8858-543B0F2528F8}" srcOrd="6" destOrd="0" presId="urn:microsoft.com/office/officeart/2005/8/layout/list1"/>
    <dgm:cxn modelId="{0A64B455-150C-4864-A08D-3FCE781F118B}" type="presParOf" srcId="{2D490379-5E60-4245-856E-F3BE20782603}" destId="{A1C53FC6-539B-4639-80F6-8984AA348C7D}" srcOrd="7" destOrd="0" presId="urn:microsoft.com/office/officeart/2005/8/layout/list1"/>
    <dgm:cxn modelId="{9703DDBB-47B4-4962-8EB9-7532E1D3B85A}" type="presParOf" srcId="{2D490379-5E60-4245-856E-F3BE20782603}" destId="{0B25034B-4556-4113-9ECD-BE0E6A781797}" srcOrd="8" destOrd="0" presId="urn:microsoft.com/office/officeart/2005/8/layout/list1"/>
    <dgm:cxn modelId="{4DDAA51C-33F1-4AC6-B4DE-AB4A3CC866D4}" type="presParOf" srcId="{0B25034B-4556-4113-9ECD-BE0E6A781797}" destId="{7656250E-4687-4BFA-8D57-0341A07EC20B}" srcOrd="0" destOrd="0" presId="urn:microsoft.com/office/officeart/2005/8/layout/list1"/>
    <dgm:cxn modelId="{149EE224-B81C-43CB-A1B4-6E19F75AFBFA}" type="presParOf" srcId="{0B25034B-4556-4113-9ECD-BE0E6A781797}" destId="{1FCCA664-C7E3-464D-9956-9329661582BE}" srcOrd="1" destOrd="0" presId="urn:microsoft.com/office/officeart/2005/8/layout/list1"/>
    <dgm:cxn modelId="{99A58695-F2B7-4E82-A43F-1F6367F40EB1}" type="presParOf" srcId="{2D490379-5E60-4245-856E-F3BE20782603}" destId="{9E99ED2B-54ED-4A44-ADA4-3BCF94486991}" srcOrd="9" destOrd="0" presId="urn:microsoft.com/office/officeart/2005/8/layout/list1"/>
    <dgm:cxn modelId="{869C51C5-0E78-4D3E-83B9-FD1222A2A891}" type="presParOf" srcId="{2D490379-5E60-4245-856E-F3BE20782603}" destId="{EDD3E1C5-89B2-4FDB-A448-1817A6C021E1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864684-5F8E-40C6-B59C-3481345C749E}">
      <dsp:nvSpPr>
        <dsp:cNvPr id="0" name=""/>
        <dsp:cNvSpPr/>
      </dsp:nvSpPr>
      <dsp:spPr>
        <a:xfrm>
          <a:off x="0" y="525578"/>
          <a:ext cx="8229600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1A5AD8-8588-4B32-938E-26491FBF9EFC}">
      <dsp:nvSpPr>
        <dsp:cNvPr id="0" name=""/>
        <dsp:cNvSpPr/>
      </dsp:nvSpPr>
      <dsp:spPr>
        <a:xfrm>
          <a:off x="411480" y="38498"/>
          <a:ext cx="5760720" cy="974160"/>
        </a:xfrm>
        <a:prstGeom prst="roundRect">
          <a:avLst/>
        </a:prstGeom>
        <a:solidFill>
          <a:schemeClr val="accent1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kern="1200" dirty="0" smtClean="0">
              <a:latin typeface="+mj-ea"/>
              <a:ea typeface="+mj-ea"/>
            </a:rPr>
            <a:t>台灣重要勞動指標介紹</a:t>
          </a:r>
          <a:endParaRPr lang="zh-TW" altLang="en-US" sz="3200" kern="1200" dirty="0">
            <a:latin typeface="+mj-ea"/>
            <a:ea typeface="+mj-ea"/>
          </a:endParaRPr>
        </a:p>
      </dsp:txBody>
      <dsp:txXfrm>
        <a:off x="459035" y="86053"/>
        <a:ext cx="5665610" cy="879050"/>
      </dsp:txXfrm>
    </dsp:sp>
    <dsp:sp modelId="{A3766830-C507-4AA2-8858-543B0F2528F8}">
      <dsp:nvSpPr>
        <dsp:cNvPr id="0" name=""/>
        <dsp:cNvSpPr/>
      </dsp:nvSpPr>
      <dsp:spPr>
        <a:xfrm>
          <a:off x="0" y="2022458"/>
          <a:ext cx="8229600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1389FA-4D36-491C-82DC-397B04C4EDB2}">
      <dsp:nvSpPr>
        <dsp:cNvPr id="0" name=""/>
        <dsp:cNvSpPr/>
      </dsp:nvSpPr>
      <dsp:spPr>
        <a:xfrm>
          <a:off x="411480" y="1535378"/>
          <a:ext cx="5760720" cy="974160"/>
        </a:xfrm>
        <a:prstGeom prst="roundRect">
          <a:avLst/>
        </a:prstGeom>
        <a:solidFill>
          <a:schemeClr val="accent1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kern="1200" dirty="0" smtClean="0">
              <a:latin typeface="+mj-ea"/>
              <a:ea typeface="+mj-ea"/>
            </a:rPr>
            <a:t>台灣勞動關係重點介紹</a:t>
          </a:r>
          <a:endParaRPr lang="zh-TW" altLang="en-US" sz="3200" kern="1200" dirty="0">
            <a:latin typeface="+mj-ea"/>
            <a:ea typeface="+mj-ea"/>
          </a:endParaRPr>
        </a:p>
      </dsp:txBody>
      <dsp:txXfrm>
        <a:off x="459035" y="1582933"/>
        <a:ext cx="5665610" cy="879050"/>
      </dsp:txXfrm>
    </dsp:sp>
    <dsp:sp modelId="{EDD3E1C5-89B2-4FDB-A448-1817A6C021E1}">
      <dsp:nvSpPr>
        <dsp:cNvPr id="0" name=""/>
        <dsp:cNvSpPr/>
      </dsp:nvSpPr>
      <dsp:spPr>
        <a:xfrm>
          <a:off x="0" y="3519338"/>
          <a:ext cx="8229600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CCA664-C7E3-464D-9956-9329661582BE}">
      <dsp:nvSpPr>
        <dsp:cNvPr id="0" name=""/>
        <dsp:cNvSpPr/>
      </dsp:nvSpPr>
      <dsp:spPr>
        <a:xfrm>
          <a:off x="411480" y="3032258"/>
          <a:ext cx="5760720" cy="974160"/>
        </a:xfrm>
        <a:prstGeom prst="roundRect">
          <a:avLst/>
        </a:prstGeom>
        <a:solidFill>
          <a:schemeClr val="accent1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kern="1200" dirty="0" smtClean="0">
              <a:latin typeface="+mj-ea"/>
              <a:ea typeface="+mj-ea"/>
            </a:rPr>
            <a:t>工會未來關注的重要議題</a:t>
          </a:r>
          <a:endParaRPr lang="zh-TW" altLang="en-US" sz="3200" kern="1200" dirty="0">
            <a:latin typeface="+mj-ea"/>
            <a:ea typeface="+mj-ea"/>
          </a:endParaRPr>
        </a:p>
      </dsp:txBody>
      <dsp:txXfrm>
        <a:off x="459035" y="3079813"/>
        <a:ext cx="5665610" cy="8790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0.01876</cdr:x>
      <cdr:y>0.20909</cdr:y>
    </cdr:from>
    <cdr:to>
      <cdr:x>0.06251</cdr:x>
      <cdr:y>0.45516</cdr:y>
    </cdr:to>
    <cdr:sp macro="" textlink="">
      <cdr:nvSpPr>
        <cdr:cNvPr id="2" name="文字方塊 1"/>
        <cdr:cNvSpPr txBox="1"/>
      </cdr:nvSpPr>
      <cdr:spPr>
        <a:xfrm xmlns:a="http://schemas.openxmlformats.org/drawingml/2006/main">
          <a:off x="154360" y="917773"/>
          <a:ext cx="360040" cy="10801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eaVert" wrap="square" rtlCol="0"/>
        <a:lstStyle xmlns:a="http://schemas.openxmlformats.org/drawingml/2006/main"/>
        <a:p xmlns:a="http://schemas.openxmlformats.org/drawingml/2006/main">
          <a:r>
            <a:rPr lang="zh-TW" altLang="en-US" sz="1600" dirty="0" smtClean="0">
              <a:solidFill>
                <a:srgbClr val="FF0000"/>
              </a:solidFill>
            </a:rPr>
            <a:t>單位：</a:t>
          </a:r>
          <a:r>
            <a:rPr lang="en-US" altLang="zh-TW" sz="1600" dirty="0" smtClean="0">
              <a:solidFill>
                <a:srgbClr val="FF0000"/>
              </a:solidFill>
            </a:rPr>
            <a:t>%</a:t>
          </a:r>
          <a:endParaRPr lang="zh-TW" altLang="en-US" sz="1600" dirty="0">
            <a:solidFill>
              <a:srgbClr val="FF0000"/>
            </a:solidFill>
          </a:endParaRP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5279B-9E3E-4C2C-B40F-D133D018B9F1}" type="datetimeFigureOut">
              <a:rPr lang="zh-TW" altLang="en-US" smtClean="0"/>
              <a:t>2015/8/6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7719B-4199-4D2F-877D-98AC8FD2CF5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52556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5279B-9E3E-4C2C-B40F-D133D018B9F1}" type="datetimeFigureOut">
              <a:rPr lang="zh-TW" altLang="en-US" smtClean="0"/>
              <a:t>2015/8/6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7719B-4199-4D2F-877D-98AC8FD2CF5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12635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5279B-9E3E-4C2C-B40F-D133D018B9F1}" type="datetimeFigureOut">
              <a:rPr lang="zh-TW" altLang="en-US" smtClean="0"/>
              <a:t>2015/8/6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7719B-4199-4D2F-877D-98AC8FD2CF5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51396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5279B-9E3E-4C2C-B40F-D133D018B9F1}" type="datetimeFigureOut">
              <a:rPr lang="zh-TW" altLang="en-US" smtClean="0"/>
              <a:t>2015/8/6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7719B-4199-4D2F-877D-98AC8FD2CF5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2571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5279B-9E3E-4C2C-B40F-D133D018B9F1}" type="datetimeFigureOut">
              <a:rPr lang="zh-TW" altLang="en-US" smtClean="0"/>
              <a:t>2015/8/6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7719B-4199-4D2F-877D-98AC8FD2CF5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70210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5279B-9E3E-4C2C-B40F-D133D018B9F1}" type="datetimeFigureOut">
              <a:rPr lang="zh-TW" altLang="en-US" smtClean="0"/>
              <a:t>2015/8/6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7719B-4199-4D2F-877D-98AC8FD2CF5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80641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5279B-9E3E-4C2C-B40F-D133D018B9F1}" type="datetimeFigureOut">
              <a:rPr lang="zh-TW" altLang="en-US" smtClean="0"/>
              <a:t>2015/8/6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7719B-4199-4D2F-877D-98AC8FD2CF5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12920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5279B-9E3E-4C2C-B40F-D133D018B9F1}" type="datetimeFigureOut">
              <a:rPr lang="zh-TW" altLang="en-US" smtClean="0"/>
              <a:t>2015/8/6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7719B-4199-4D2F-877D-98AC8FD2CF5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9907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5279B-9E3E-4C2C-B40F-D133D018B9F1}" type="datetimeFigureOut">
              <a:rPr lang="zh-TW" altLang="en-US" smtClean="0"/>
              <a:t>2015/8/6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7719B-4199-4D2F-877D-98AC8FD2CF5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58025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5279B-9E3E-4C2C-B40F-D133D018B9F1}" type="datetimeFigureOut">
              <a:rPr lang="zh-TW" altLang="en-US" smtClean="0"/>
              <a:t>2015/8/6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7719B-4199-4D2F-877D-98AC8FD2CF5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75093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5279B-9E3E-4C2C-B40F-D133D018B9F1}" type="datetimeFigureOut">
              <a:rPr lang="zh-TW" altLang="en-US" smtClean="0"/>
              <a:t>2015/8/6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7719B-4199-4D2F-877D-98AC8FD2CF5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38044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25279B-9E3E-4C2C-B40F-D133D018B9F1}" type="datetimeFigureOut">
              <a:rPr lang="zh-TW" altLang="en-US" smtClean="0"/>
              <a:t>2015/8/6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7719B-4199-4D2F-877D-98AC8FD2CF5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05538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mp"/><Relationship Id="rId7" Type="http://schemas.openxmlformats.org/officeDocument/2006/relationships/image" Target="../media/image19.tmp"/><Relationship Id="rId2" Type="http://schemas.openxmlformats.org/officeDocument/2006/relationships/hyperlink" Target="Downloads/&#21214;&#21205;&#21147;/&#12304;2014.11.21&#12305;&#25919;&#38498;&#20154;&#21475;&#25919;&#31574;%20&#23559;&#25552;&#39640;&#21214;&#21205;&#21443;&#33287;&#29575;%20-udn%20tv.mp4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Downloads/&#22806;&#21214;/&#19977;&#33836;&#22806;&#21214;&#20308;&#21271;&#36554;%20&#27298;&#30452;&#35328;&#24962;&#20986;&#20098;&#23376;-.mp4" TargetMode="External"/><Relationship Id="rId5" Type="http://schemas.openxmlformats.org/officeDocument/2006/relationships/hyperlink" Target="Downloads/&#21214;&#21205;&#21147;/&#12304;&#26032;&#32862;&#21152;&#20540;&#12305;&#21488;&#28771;&#24180;&#36629;&#21214;&#21205;&#21147;&#22823;&#20986;&#36208;.mp4" TargetMode="External"/><Relationship Id="rId4" Type="http://schemas.openxmlformats.org/officeDocument/2006/relationships/hyperlink" Target="Downloads/&#21214;&#21205;&#21147;/&#12304;&#20013;&#35222;&#26032;&#32862;&#12305;&#22899;&#24615;&#21214;&#21205;&#21147;&#36864;&#32887;&#22580;%20&#37325;&#21109;&#21488;&#28771;&#32147;&#28639;-%2020150722.mp4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2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2.e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Downloads/&#24037;&#36039;/1%25&#27604;99%25&#30340;&#25136;&#29229;&#65292;&#21488;&#28771;&#36007;&#23500;&#24046;&#36317;&#21109;&#26032;&#39640;.mp4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tmp"/><Relationship Id="rId4" Type="http://schemas.openxmlformats.org/officeDocument/2006/relationships/hyperlink" Target="Downloads/&#26223;&#27683;/6&#26376;&#26223;&#27683;&#36681;&#34253;&#29128;%20&#39023;&#31034;&#32147;&#28639;&#25104;&#38263;&#21147;&#36947;&#20559;&#24369;%2020150727%20&#20844;&#35222;&#26202;&#38291;.mp4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14764" y="1412776"/>
            <a:ext cx="7851648" cy="1283568"/>
          </a:xfrm>
          <a:ln>
            <a:miter lim="800000"/>
            <a:headEnd/>
            <a:tailEnd/>
          </a:ln>
          <a:extLst/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zh-TW" altLang="en-US" sz="7200" dirty="0" smtClean="0"/>
              <a:t>台灣勞動情勢</a:t>
            </a:r>
            <a:r>
              <a:rPr lang="zh-TW" altLang="en-US" sz="7200" dirty="0"/>
              <a:t>現況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-64226" y="5027291"/>
            <a:ext cx="1721841" cy="1829457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4594412" y="5048293"/>
            <a:ext cx="1754552" cy="1787451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4" cstate="print">
            <a:extLst/>
          </a:blip>
          <a:srcRect r="9852"/>
          <a:stretch/>
        </p:blipFill>
        <p:spPr bwMode="auto">
          <a:xfrm>
            <a:off x="1636160" y="5003129"/>
            <a:ext cx="1484859" cy="1850734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softEdge rad="112500"/>
          </a:effectLst>
          <a:ex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5" cstate="print">
            <a:extLst/>
          </a:blip>
          <a:srcRect r="12921"/>
          <a:stretch/>
        </p:blipFill>
        <p:spPr bwMode="auto">
          <a:xfrm>
            <a:off x="7755995" y="5063102"/>
            <a:ext cx="1420835" cy="1762625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-34102" y="4996270"/>
            <a:ext cx="1721841" cy="1829457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 rotWithShape="1">
          <a:blip r:embed="rId6" cstate="print">
            <a:extLst/>
          </a:blip>
          <a:srcRect r="12280"/>
          <a:stretch/>
        </p:blipFill>
        <p:spPr bwMode="auto">
          <a:xfrm>
            <a:off x="6302196" y="5054329"/>
            <a:ext cx="1567015" cy="1787451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15" name="Picture 8"/>
          <p:cNvPicPr>
            <a:picLocks noChangeAspect="1" noChangeArrowheads="1"/>
          </p:cNvPicPr>
          <p:nvPr/>
        </p:nvPicPr>
        <p:blipFill rotWithShape="1">
          <a:blip r:embed="rId7" cstate="print">
            <a:extLst/>
          </a:blip>
          <a:srcRect l="11125"/>
          <a:stretch/>
        </p:blipFill>
        <p:spPr bwMode="auto">
          <a:xfrm>
            <a:off x="3066205" y="5032077"/>
            <a:ext cx="1656184" cy="1831953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11" name="副標題 2"/>
          <p:cNvSpPr>
            <a:spLocks noGrp="1"/>
          </p:cNvSpPr>
          <p:nvPr>
            <p:ph type="subTitle" idx="1"/>
          </p:nvPr>
        </p:nvSpPr>
        <p:spPr>
          <a:xfrm>
            <a:off x="609422" y="3521209"/>
            <a:ext cx="7854950" cy="1752600"/>
          </a:xfrm>
        </p:spPr>
        <p:txBody>
          <a:bodyPr/>
          <a:lstStyle/>
          <a:p>
            <a:pPr marR="0" algn="ctr" eaLnBrk="1" hangingPunct="1"/>
            <a:r>
              <a:rPr lang="zh-TW" altLang="en-US" sz="4800" dirty="0" smtClean="0"/>
              <a:t>講師：謝</a:t>
            </a:r>
            <a:r>
              <a:rPr lang="zh-TW" altLang="en-US" sz="4800" dirty="0"/>
              <a:t>創智</a:t>
            </a:r>
          </a:p>
          <a:p>
            <a:pPr marR="0" algn="ctr" eaLnBrk="1" hangingPunct="1"/>
            <a:endParaRPr lang="zh-TW" alt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3531847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556797"/>
            <a:ext cx="8229600" cy="1143000"/>
          </a:xfrm>
        </p:spPr>
        <p:txBody>
          <a:bodyPr/>
          <a:lstStyle/>
          <a:p>
            <a:pPr algn="ctr"/>
            <a:r>
              <a:rPr lang="zh-TW" altLang="en-US" sz="4400" dirty="0" smtClean="0"/>
              <a:t>勞動者分配到的</a:t>
            </a:r>
            <a:r>
              <a:rPr lang="en-US" altLang="zh-TW" sz="4400" dirty="0" smtClean="0"/>
              <a:t>GDP</a:t>
            </a:r>
            <a:r>
              <a:rPr lang="zh-TW" altLang="en-US" sz="4400" dirty="0" smtClean="0"/>
              <a:t>越來越少</a:t>
            </a:r>
            <a:endParaRPr lang="zh-TW" altLang="en-US" sz="44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16832"/>
            <a:ext cx="8208912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6975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/>
          </p:nvPr>
        </p:nvGraphicFramePr>
        <p:xfrm>
          <a:off x="467544" y="198884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457200" y="629816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從</a:t>
            </a:r>
            <a:r>
              <a:rPr lang="en-US" altLang="zh-TW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1989</a:t>
            </a:r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年起服務業產值超越工業</a:t>
            </a:r>
            <a:endParaRPr lang="zh-TW" altLang="en-US" sz="4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36479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台灣經濟情勢概</a:t>
            </a:r>
            <a:r>
              <a:rPr lang="zh-TW" altLang="en-US" dirty="0"/>
              <a:t>況</a:t>
            </a:r>
            <a:r>
              <a:rPr lang="zh-TW" altLang="en-US" dirty="0" smtClean="0"/>
              <a:t>小結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3600" dirty="0" smtClean="0"/>
              <a:t>長期看來，經濟成長率都維持正成長。</a:t>
            </a:r>
            <a:endParaRPr lang="en-US" altLang="zh-TW" sz="3600" dirty="0" smtClean="0"/>
          </a:p>
          <a:p>
            <a:r>
              <a:rPr lang="zh-TW" altLang="en-US" sz="3600" dirty="0"/>
              <a:t>長期看來</a:t>
            </a:r>
            <a:r>
              <a:rPr lang="zh-TW" altLang="en-US" sz="3600" dirty="0" smtClean="0"/>
              <a:t>，</a:t>
            </a:r>
            <a:r>
              <a:rPr lang="en-US" altLang="zh-TW" sz="3600" dirty="0" smtClean="0"/>
              <a:t>GDP</a:t>
            </a:r>
            <a:r>
              <a:rPr lang="zh-TW" altLang="en-US" sz="3600" dirty="0" smtClean="0"/>
              <a:t>持續成長。</a:t>
            </a:r>
            <a:endParaRPr lang="en-US" altLang="zh-TW" sz="3600" dirty="0" smtClean="0"/>
          </a:p>
          <a:p>
            <a:r>
              <a:rPr lang="zh-TW" altLang="en-US" sz="3600" dirty="0"/>
              <a:t>短期看來，經濟發展面臨疲軟困局</a:t>
            </a:r>
            <a:r>
              <a:rPr lang="zh-TW" altLang="en-US" sz="3600" dirty="0" smtClean="0"/>
              <a:t>。</a:t>
            </a:r>
            <a:endParaRPr lang="en-US" altLang="zh-TW" sz="3600" dirty="0" smtClean="0"/>
          </a:p>
          <a:p>
            <a:r>
              <a:rPr lang="zh-TW" altLang="en-US" sz="3600" dirty="0"/>
              <a:t>服務業產值超越工業</a:t>
            </a:r>
            <a:endParaRPr lang="en-US" altLang="zh-TW" sz="3600" dirty="0" smtClean="0"/>
          </a:p>
          <a:p>
            <a:r>
              <a:rPr lang="zh-TW" altLang="en-US" sz="3600" dirty="0"/>
              <a:t>分配不均是經濟發展中的重要問題。</a:t>
            </a:r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73216"/>
            <a:ext cx="9144000" cy="14847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0408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2864"/>
            <a:ext cx="9146812" cy="6900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2812" y="4941168"/>
            <a:ext cx="9144000" cy="980728"/>
          </a:xfrm>
          <a:prstGeom prst="rect">
            <a:avLst/>
          </a:prstGeom>
          <a:solidFill>
            <a:srgbClr val="CC0099">
              <a:alpha val="84000"/>
            </a:srgb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zh-TW" altLang="en-US" sz="5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台灣的人力資源概況是如何？</a:t>
            </a:r>
            <a:endParaRPr lang="zh-TW" altLang="en-US" sz="5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84669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矩形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23528" y="1772816"/>
            <a:ext cx="8712968" cy="5991944"/>
          </a:xfrm>
        </p:spPr>
        <p:txBody>
          <a:bodyPr/>
          <a:lstStyle/>
          <a:p>
            <a:r>
              <a:rPr lang="zh-TW" altLang="en-US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過去</a:t>
            </a:r>
            <a:r>
              <a:rPr lang="en-US" altLang="zh-TW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zh-TW" altLang="en-US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年，總勞動人口是增加還是減少？</a:t>
            </a:r>
          </a:p>
          <a:p>
            <a:r>
              <a:rPr lang="zh-TW" altLang="en-US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勞動參與率是男性高還是女性高？</a:t>
            </a:r>
            <a:endParaRPr lang="en-US" altLang="zh-TW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目前的就業人口是工業部門多還是服務業多？</a:t>
            </a:r>
            <a:endParaRPr lang="en-US" altLang="zh-TW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目前非典型勞動力佔總勞動力多少</a:t>
            </a:r>
            <a:r>
              <a:rPr lang="en-US" altLang="zh-TW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%</a:t>
            </a:r>
            <a:r>
              <a:rPr lang="zh-TW" altLang="en-US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？</a:t>
            </a:r>
            <a:endParaRPr lang="en-US" altLang="zh-TW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過去</a:t>
            </a:r>
            <a:r>
              <a:rPr lang="en-US" altLang="zh-TW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zh-TW" altLang="en-US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zh-TW" altLang="en-US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，外勞人數增加多少比例？</a:t>
            </a:r>
            <a:endParaRPr lang="en-US" altLang="zh-TW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目前產業外勞和社</a:t>
            </a:r>
            <a:r>
              <a:rPr lang="zh-TW" altLang="en-US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福</a:t>
            </a:r>
            <a:r>
              <a:rPr lang="zh-TW" altLang="en-US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外勞人數各是多少</a:t>
            </a:r>
            <a:r>
              <a:rPr lang="zh-TW" altLang="en-US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？</a:t>
            </a:r>
            <a:endParaRPr lang="en-US" altLang="zh-TW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2771800" y="704850"/>
            <a:ext cx="540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b="1" u="sng" dirty="0" smtClean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這些答案您知道嗎</a:t>
            </a:r>
            <a:r>
              <a:rPr lang="zh-TW" altLang="en-US" sz="4000" b="1" u="sng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？</a:t>
            </a:r>
          </a:p>
        </p:txBody>
      </p:sp>
    </p:spTree>
    <p:extLst>
      <p:ext uri="{BB962C8B-B14F-4D97-AF65-F5344CB8AC3E}">
        <p14:creationId xmlns:p14="http://schemas.microsoft.com/office/powerpoint/2010/main" val="3749425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先來看幾段影片</a:t>
            </a:r>
            <a:endParaRPr lang="zh-TW" altLang="en-US" dirty="0"/>
          </a:p>
        </p:txBody>
      </p:sp>
      <p:pic>
        <p:nvPicPr>
          <p:cNvPr id="5" name="內容版面配置區 4" descr="勞動力">
            <a:hlinkClick r:id="rId2" action="ppaction://hlinkfile"/>
          </p:cNvPr>
          <p:cNvPicPr preferRelativeResize="0">
            <a:picLocks noGrp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80" t="32297" r="68204" b="48079"/>
          <a:stretch/>
        </p:blipFill>
        <p:spPr>
          <a:xfrm>
            <a:off x="1170380" y="1988840"/>
            <a:ext cx="2880000" cy="2160000"/>
          </a:xfrm>
        </p:spPr>
      </p:pic>
      <p:pic>
        <p:nvPicPr>
          <p:cNvPr id="6" name="圖片 5" descr="勞動力">
            <a:hlinkClick r:id="rId4" action="ppaction://hlinkfile"/>
          </p:cNvPr>
          <p:cNvPicPr preferRelativeResize="0"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52" t="26378" r="46812" b="49124"/>
          <a:stretch/>
        </p:blipFill>
        <p:spPr>
          <a:xfrm>
            <a:off x="5076056" y="2001011"/>
            <a:ext cx="2880000" cy="2160000"/>
          </a:xfrm>
          <a:prstGeom prst="rect">
            <a:avLst/>
          </a:prstGeom>
        </p:spPr>
      </p:pic>
      <p:pic>
        <p:nvPicPr>
          <p:cNvPr id="7" name="圖片 6" descr="勞動力">
            <a:hlinkClick r:id="rId5" action="ppaction://hlinkfile"/>
          </p:cNvPr>
          <p:cNvPicPr preferRelativeResize="0"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92" t="33910" r="25072" b="48856"/>
          <a:stretch/>
        </p:blipFill>
        <p:spPr>
          <a:xfrm>
            <a:off x="1157128" y="4437112"/>
            <a:ext cx="2880000" cy="2160000"/>
          </a:xfrm>
          <a:prstGeom prst="rect">
            <a:avLst/>
          </a:prstGeom>
        </p:spPr>
      </p:pic>
      <p:pic>
        <p:nvPicPr>
          <p:cNvPr id="8" name="圖片 7" descr="外勞">
            <a:hlinkClick r:id="rId6" action="ppaction://hlinkfile"/>
          </p:cNvPr>
          <p:cNvPicPr preferRelativeResize="0">
            <a:picLocks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98" t="26108" r="46811" b="48856"/>
          <a:stretch/>
        </p:blipFill>
        <p:spPr>
          <a:xfrm>
            <a:off x="5110674" y="4437112"/>
            <a:ext cx="288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190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935163"/>
          <a:ext cx="8229600" cy="4389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zh-TW" altLang="en-US" dirty="0"/>
              <a:t>勞動人口十</a:t>
            </a:r>
            <a:r>
              <a:rPr lang="zh-TW" altLang="en-US" dirty="0" smtClean="0"/>
              <a:t>年間成長</a:t>
            </a:r>
            <a:r>
              <a:rPr lang="en-US" altLang="zh-TW" smtClean="0">
                <a:latin typeface="Times New Roman" pitchFamily="18" charset="0"/>
                <a:cs typeface="Times New Roman" pitchFamily="18" charset="0"/>
              </a:rPr>
              <a:t>11.2%</a:t>
            </a:r>
            <a:endParaRPr lang="zh-TW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7681312" y="2284868"/>
            <a:ext cx="1152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dirty="0" smtClean="0">
                <a:solidFill>
                  <a:srgbClr val="F50BC8"/>
                </a:solidFill>
              </a:rPr>
              <a:t>單位：千人</a:t>
            </a:r>
            <a:endParaRPr lang="zh-TW" altLang="en-US" sz="1400" dirty="0">
              <a:solidFill>
                <a:srgbClr val="F50BC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890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8407515"/>
              </p:ext>
            </p:extLst>
          </p:nvPr>
        </p:nvGraphicFramePr>
        <p:xfrm>
          <a:off x="457200" y="1847850"/>
          <a:ext cx="8229600" cy="4389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zh-TW" altLang="en-US" sz="4400" dirty="0" smtClean="0"/>
              <a:t>總勞動參與率十年間增加</a:t>
            </a:r>
            <a:r>
              <a:rPr lang="en-US" altLang="zh-TW" sz="4400" dirty="0" smtClean="0"/>
              <a:t>1.32%</a:t>
            </a:r>
            <a:br>
              <a:rPr lang="en-US" altLang="zh-TW" sz="4400" dirty="0" smtClean="0"/>
            </a:br>
            <a:r>
              <a:rPr lang="zh-TW" altLang="en-US" sz="310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男性下降；女性</a:t>
            </a:r>
            <a:r>
              <a:rPr lang="zh-TW" altLang="en-US" sz="31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上升</a:t>
            </a:r>
            <a:endParaRPr lang="zh-TW" altLang="en-US" sz="4000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95078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/>
          </p:nvPr>
        </p:nvGraphicFramePr>
        <p:xfrm>
          <a:off x="467544" y="2060848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5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就業人口以服務業為主</a:t>
            </a:r>
            <a:endParaRPr lang="zh-TW" altLang="en-US" sz="5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21066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sz="4800" dirty="0" smtClean="0"/>
              <a:t>工業及服務業就業人口</a:t>
            </a:r>
            <a:r>
              <a:rPr lang="en-US" altLang="zh-TW" sz="2800" dirty="0" smtClean="0"/>
              <a:t>(</a:t>
            </a:r>
            <a:r>
              <a:rPr lang="zh-TW" altLang="en-US" sz="2800" dirty="0" smtClean="0"/>
              <a:t>單位：千人</a:t>
            </a:r>
            <a:r>
              <a:rPr lang="en-US" altLang="zh-TW" sz="2800" dirty="0" smtClean="0"/>
              <a:t>)</a:t>
            </a:r>
            <a:endParaRPr lang="zh-TW" altLang="en-US" sz="3200" dirty="0"/>
          </a:p>
        </p:txBody>
      </p:sp>
      <p:graphicFrame>
        <p:nvGraphicFramePr>
          <p:cNvPr id="7" name="內容版面配置區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4435342"/>
              </p:ext>
            </p:extLst>
          </p:nvPr>
        </p:nvGraphicFramePr>
        <p:xfrm>
          <a:off x="457200" y="1935163"/>
          <a:ext cx="8229600" cy="4389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97901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zh-TW" altLang="en-US" smtClean="0"/>
              <a:t>大綱</a:t>
            </a: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711334"/>
              </p:ext>
            </p:extLst>
          </p:nvPr>
        </p:nvGraphicFramePr>
        <p:xfrm>
          <a:off x="457200" y="193516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92508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 smtClean="0"/>
              <a:t>103</a:t>
            </a:r>
            <a:r>
              <a:rPr lang="zh-TW" altLang="en-US" dirty="0" smtClean="0"/>
              <a:t>年各業受雇者人數</a:t>
            </a:r>
            <a:r>
              <a:rPr lang="en-US" altLang="zh-TW" sz="2800" dirty="0">
                <a:solidFill>
                  <a:srgbClr val="0F6FC6"/>
                </a:solidFill>
              </a:rPr>
              <a:t>(</a:t>
            </a:r>
            <a:r>
              <a:rPr lang="zh-TW" altLang="en-US" sz="2800" dirty="0">
                <a:solidFill>
                  <a:srgbClr val="0F6FC6"/>
                </a:solidFill>
              </a:rPr>
              <a:t>單位：千人</a:t>
            </a:r>
            <a:r>
              <a:rPr lang="en-US" altLang="zh-TW" sz="2800" dirty="0">
                <a:solidFill>
                  <a:srgbClr val="0F6FC6"/>
                </a:solidFill>
              </a:rPr>
              <a:t>)</a:t>
            </a:r>
            <a:endParaRPr lang="zh-TW" altLang="en-US" dirty="0"/>
          </a:p>
        </p:txBody>
      </p:sp>
      <p:pic>
        <p:nvPicPr>
          <p:cNvPr id="4" name="內容版面配置區 3" descr="受僱者－按行業分－行業標準分類第八、九次修訂&lt;br&gt; (96年至100年，101年以後 ) - Google Chrome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0" t="12876" r="8296" b="6727"/>
          <a:stretch/>
        </p:blipFill>
        <p:spPr>
          <a:xfrm>
            <a:off x="0" y="2060848"/>
            <a:ext cx="9161370" cy="4797152"/>
          </a:xfrm>
        </p:spPr>
      </p:pic>
    </p:spTree>
    <p:extLst>
      <p:ext uri="{BB962C8B-B14F-4D97-AF65-F5344CB8AC3E}">
        <p14:creationId xmlns:p14="http://schemas.microsoft.com/office/powerpoint/2010/main" val="3182109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/>
          <a:lstStyle/>
          <a:p>
            <a:pPr algn="ctr"/>
            <a:r>
              <a:rPr lang="en-US" altLang="zh-TW" dirty="0"/>
              <a:t>103</a:t>
            </a:r>
            <a:r>
              <a:rPr lang="zh-TW" altLang="en-US" dirty="0"/>
              <a:t>年各業受雇者</a:t>
            </a:r>
            <a:r>
              <a:rPr lang="zh-TW" altLang="en-US" dirty="0" smtClean="0"/>
              <a:t>人數</a:t>
            </a:r>
            <a:r>
              <a:rPr lang="en-US" altLang="zh-TW" sz="2800" dirty="0">
                <a:solidFill>
                  <a:srgbClr val="0F6FC6"/>
                </a:solidFill>
              </a:rPr>
              <a:t>(</a:t>
            </a:r>
            <a:r>
              <a:rPr lang="zh-TW" altLang="en-US" sz="2800" dirty="0">
                <a:solidFill>
                  <a:srgbClr val="0F6FC6"/>
                </a:solidFill>
              </a:rPr>
              <a:t>單位：千人</a:t>
            </a:r>
            <a:r>
              <a:rPr lang="en-US" altLang="zh-TW" sz="2800" dirty="0">
                <a:solidFill>
                  <a:srgbClr val="0F6FC6"/>
                </a:solidFill>
              </a:rPr>
              <a:t>)</a:t>
            </a:r>
            <a:endParaRPr lang="zh-TW" altLang="en-US" dirty="0"/>
          </a:p>
        </p:txBody>
      </p:sp>
      <p:pic>
        <p:nvPicPr>
          <p:cNvPr id="4" name="內容版面配置區 3" descr="受僱者－按行業分－行業標準分類第八、九次修訂&lt;br&gt; (96年至100年，101年以後 )查詢結果網頁 - Google Chrome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3" t="38263" r="2163" b="8355"/>
          <a:stretch/>
        </p:blipFill>
        <p:spPr>
          <a:xfrm>
            <a:off x="0" y="1916832"/>
            <a:ext cx="9144000" cy="4824536"/>
          </a:xfrm>
        </p:spPr>
      </p:pic>
    </p:spTree>
    <p:extLst>
      <p:ext uri="{BB962C8B-B14F-4D97-AF65-F5344CB8AC3E}">
        <p14:creationId xmlns:p14="http://schemas.microsoft.com/office/powerpoint/2010/main" val="1980474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15" name="Object 11"/>
          <p:cNvGraphicFramePr>
            <a:graphicFrameLocks noGrp="1"/>
          </p:cNvGraphicFramePr>
          <p:nvPr>
            <p:ph idx="1"/>
            <p:extLst/>
          </p:nvPr>
        </p:nvGraphicFramePr>
        <p:xfrm>
          <a:off x="395288" y="1938338"/>
          <a:ext cx="8331200" cy="4306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工作表" r:id="rId3" imgW="8439161" imgH="4362397" progId="Excel.Sheet.8">
                  <p:embed/>
                </p:oleObj>
              </mc:Choice>
              <mc:Fallback>
                <p:oleObj name="工作表" r:id="rId3" imgW="8439161" imgH="4362397" progId="Excel.Shee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1938338"/>
                        <a:ext cx="8331200" cy="43068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29600" cy="1143000"/>
          </a:xfrm>
        </p:spPr>
        <p:txBody>
          <a:bodyPr/>
          <a:lstStyle/>
          <a:p>
            <a:pPr algn="ctr" eaLnBrk="1" hangingPunct="1"/>
            <a:r>
              <a:rPr lang="zh-TW" altLang="en-US" sz="4000" dirty="0" smtClean="0"/>
              <a:t>非典勞動力占勞動力比例約在</a:t>
            </a:r>
            <a:r>
              <a:rPr lang="en-US" altLang="zh-TW" sz="4000" dirty="0" smtClean="0"/>
              <a:t>6%-7%</a:t>
            </a:r>
            <a:endParaRPr lang="zh-TW" altLang="en-US" sz="4000" dirty="0" smtClean="0"/>
          </a:p>
        </p:txBody>
      </p:sp>
    </p:spTree>
    <p:extLst>
      <p:ext uri="{BB962C8B-B14F-4D97-AF65-F5344CB8AC3E}">
        <p14:creationId xmlns:p14="http://schemas.microsoft.com/office/powerpoint/2010/main" val="2099077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外籍勞工人數增加</a:t>
            </a:r>
            <a:r>
              <a:rPr lang="en-US" altLang="zh-TW" dirty="0" smtClean="0"/>
              <a:t>68.5%</a:t>
            </a:r>
            <a:endParaRPr lang="zh-TW" altLang="en-US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6638869"/>
              </p:ext>
            </p:extLst>
          </p:nvPr>
        </p:nvGraphicFramePr>
        <p:xfrm>
          <a:off x="467544" y="2204864"/>
          <a:ext cx="8229600" cy="4389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8601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台灣人力資源概況小結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勞動人口穩定成長</a:t>
            </a:r>
            <a:endParaRPr lang="en-US" altLang="zh-TW" dirty="0" smtClean="0"/>
          </a:p>
          <a:p>
            <a:r>
              <a:rPr lang="zh-TW" altLang="en-US" dirty="0" smtClean="0"/>
              <a:t>總勞動參與率微</a:t>
            </a:r>
            <a:r>
              <a:rPr lang="zh-TW" altLang="en-US" dirty="0"/>
              <a:t>幅</a:t>
            </a:r>
            <a:r>
              <a:rPr lang="zh-TW" altLang="en-US" dirty="0" smtClean="0"/>
              <a:t>上揚</a:t>
            </a:r>
            <a:endParaRPr lang="en-US" altLang="zh-TW" dirty="0" smtClean="0"/>
          </a:p>
          <a:p>
            <a:r>
              <a:rPr lang="zh-TW" altLang="en-US" dirty="0"/>
              <a:t>就業人口以服務業</a:t>
            </a:r>
            <a:r>
              <a:rPr lang="zh-TW" altLang="en-US" dirty="0" smtClean="0"/>
              <a:t>為主</a:t>
            </a:r>
            <a:endParaRPr lang="en-US" altLang="zh-TW" dirty="0" smtClean="0"/>
          </a:p>
          <a:p>
            <a:r>
              <a:rPr lang="zh-TW" altLang="en-US" dirty="0"/>
              <a:t>非典勞動力占勞動力</a:t>
            </a:r>
            <a:r>
              <a:rPr lang="zh-TW" altLang="en-US" dirty="0" smtClean="0"/>
              <a:t>比例目前尚不高</a:t>
            </a:r>
            <a:endParaRPr lang="en-US" altLang="zh-TW" dirty="0" smtClean="0"/>
          </a:p>
          <a:p>
            <a:r>
              <a:rPr lang="zh-TW" altLang="en-US" dirty="0" smtClean="0"/>
              <a:t>外籍勞工人數大幅增加</a:t>
            </a:r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01208"/>
            <a:ext cx="9144000" cy="1553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007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矩形 3"/>
          <p:cNvSpPr/>
          <p:nvPr/>
        </p:nvSpPr>
        <p:spPr>
          <a:xfrm>
            <a:off x="0" y="4797152"/>
            <a:ext cx="9144000" cy="1008112"/>
          </a:xfrm>
          <a:prstGeom prst="rect">
            <a:avLst/>
          </a:prstGeom>
          <a:solidFill>
            <a:srgbClr val="CC0099">
              <a:alpha val="85000"/>
            </a:srgb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5400" dirty="0" smtClean="0">
                <a:latin typeface="標楷體" pitchFamily="65" charset="-120"/>
                <a:ea typeface="標楷體" pitchFamily="65" charset="-120"/>
              </a:rPr>
              <a:t>台灣的失業概況是如何？</a:t>
            </a:r>
            <a:endParaRPr lang="zh-TW" altLang="en-US" sz="5400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14316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95895" y="1327765"/>
            <a:ext cx="8229600" cy="1143000"/>
          </a:xfrm>
          <a:ln>
            <a:miter lim="800000"/>
            <a:headEnd/>
            <a:tailEnd/>
          </a:ln>
          <a:extLst/>
        </p:spPr>
        <p:txBody>
          <a:bodyPr>
            <a:normAutofit fontScale="9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zh-TW" altLang="en-US" sz="5400" dirty="0" smtClean="0">
                <a:latin typeface="+mj-ea"/>
              </a:rPr>
              <a:t>台灣</a:t>
            </a:r>
            <a:r>
              <a:rPr lang="zh-TW" altLang="en-US" sz="5400" dirty="0">
                <a:latin typeface="+mj-ea"/>
              </a:rPr>
              <a:t>重要勞動指標介紹</a:t>
            </a:r>
            <a:r>
              <a:rPr lang="zh-TW" altLang="en-US" sz="5400" b="1" cap="all" dirty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j-ea"/>
              </a:rPr>
              <a:t/>
            </a:r>
            <a:br>
              <a:rPr lang="zh-TW" altLang="en-US" sz="5400" b="1" cap="all" dirty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j-ea"/>
              </a:rPr>
            </a:br>
            <a:endParaRPr lang="zh-TW" altLang="en-US" b="1" cap="all" dirty="0">
              <a:ln/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7171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zh-TW" altLang="en-US" smtClean="0">
              <a:cs typeface="微軟正黑體" pitchFamily="34" charset="-120"/>
            </a:endParaRPr>
          </a:p>
        </p:txBody>
      </p:sp>
      <p:pic>
        <p:nvPicPr>
          <p:cNvPr id="7172" name="Picture 2" descr="C:\Users\User\AppData\Local\Microsoft\Windows\Temporary Internet Files\Content.IE5\SI923W4K\MC90007905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25" y="2997200"/>
            <a:ext cx="3938588" cy="329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4" descr="http://volcano.gl.ntu.edu.tw/images/earthmap/taiwan_work_large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2816225"/>
            <a:ext cx="2905125" cy="369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323528" y="2204864"/>
            <a:ext cx="1872208" cy="2000923"/>
          </a:xfrm>
          <a:prstGeom prst="ellipse">
            <a:avLst/>
          </a:prstGeom>
          <a:ln>
            <a:noFill/>
          </a:ln>
          <a:effectLst>
            <a:softEdge rad="112500"/>
          </a:effectLst>
          <a:extLst/>
        </p:spPr>
      </p:pic>
    </p:spTree>
    <p:extLst>
      <p:ext uri="{BB962C8B-B14F-4D97-AF65-F5344CB8AC3E}">
        <p14:creationId xmlns:p14="http://schemas.microsoft.com/office/powerpoint/2010/main" val="239030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1049" cy="5517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-1" y="5229200"/>
            <a:ext cx="9141049" cy="1008112"/>
          </a:xfrm>
          <a:prstGeom prst="rect">
            <a:avLst/>
          </a:prstGeom>
          <a:solidFill>
            <a:schemeClr val="accent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5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台灣的經濟情勢概況是如何？</a:t>
            </a:r>
            <a:endParaRPr lang="zh-TW" altLang="en-US" sz="5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11791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矩形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23528" y="1772816"/>
            <a:ext cx="8712968" cy="5991944"/>
          </a:xfrm>
        </p:spPr>
        <p:txBody>
          <a:bodyPr/>
          <a:lstStyle/>
          <a:p>
            <a:r>
              <a:rPr lang="zh-TW" altLang="en-US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過去</a:t>
            </a:r>
            <a:r>
              <a:rPr lang="en-US" altLang="zh-TW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zh-TW" altLang="en-US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年，台灣的經濟是正成長還是負成長？</a:t>
            </a:r>
            <a:endParaRPr lang="en-US" altLang="zh-TW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過去</a:t>
            </a:r>
            <a:r>
              <a:rPr lang="en-US" altLang="zh-TW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年，</a:t>
            </a:r>
            <a:r>
              <a:rPr lang="zh-TW" altLang="en-US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台灣的</a:t>
            </a:r>
            <a:r>
              <a:rPr lang="zh-TW" altLang="en-US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經濟成長力</a:t>
            </a:r>
            <a:r>
              <a:rPr lang="zh-TW" altLang="en-US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道是強還是弱</a:t>
            </a:r>
            <a:r>
              <a:rPr lang="zh-TW" altLang="en-US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？</a:t>
            </a:r>
            <a:endParaRPr lang="en-US" altLang="zh-TW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過去</a:t>
            </a:r>
            <a:r>
              <a:rPr lang="en-US" altLang="zh-TW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zh-TW" altLang="en-US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年，台灣</a:t>
            </a:r>
            <a:r>
              <a:rPr lang="zh-TW" altLang="en-US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的人均</a:t>
            </a:r>
            <a:r>
              <a:rPr lang="en-US" altLang="zh-TW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GDP</a:t>
            </a:r>
            <a:r>
              <a:rPr lang="zh-TW" altLang="en-US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成長多少？</a:t>
            </a:r>
            <a:endParaRPr lang="en-US" altLang="zh-TW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2014</a:t>
            </a:r>
            <a:r>
              <a:rPr lang="zh-TW" altLang="en-US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年人均</a:t>
            </a:r>
            <a:r>
              <a:rPr lang="en-US" altLang="zh-TW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GDP</a:t>
            </a:r>
            <a:r>
              <a:rPr lang="zh-TW" altLang="en-US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是多少？</a:t>
            </a:r>
            <a:endParaRPr lang="en-US" altLang="zh-TW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勞動所得佔</a:t>
            </a:r>
            <a:r>
              <a:rPr lang="en-US" altLang="zh-TW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GDP</a:t>
            </a:r>
            <a:r>
              <a:rPr lang="zh-TW" altLang="en-US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的比例是越來越多還是越少？</a:t>
            </a:r>
            <a:endParaRPr lang="en-US" altLang="zh-TW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以目前的產值來看，工業和服務業哪個大？</a:t>
            </a:r>
            <a:endParaRPr lang="en-US" altLang="zh-TW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2771800" y="704850"/>
            <a:ext cx="540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b="1" u="sng" dirty="0" smtClean="0">
                <a:solidFill>
                  <a:schemeClr val="bg1"/>
                </a:solidFill>
                <a:latin typeface="+mj-ea"/>
                <a:ea typeface="+mj-ea"/>
              </a:rPr>
              <a:t>這些答案您知道嗎</a:t>
            </a:r>
            <a:r>
              <a:rPr lang="zh-TW" altLang="en-US" sz="4000" b="1" u="sng" dirty="0">
                <a:solidFill>
                  <a:schemeClr val="bg1"/>
                </a:solidFill>
                <a:latin typeface="+mj-ea"/>
                <a:ea typeface="+mj-ea"/>
              </a:rPr>
              <a:t>？</a:t>
            </a:r>
          </a:p>
        </p:txBody>
      </p:sp>
    </p:spTree>
    <p:extLst>
      <p:ext uri="{BB962C8B-B14F-4D97-AF65-F5344CB8AC3E}">
        <p14:creationId xmlns:p14="http://schemas.microsoft.com/office/powerpoint/2010/main" val="730427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先來看二段影</a:t>
            </a:r>
            <a:r>
              <a:rPr lang="zh-TW" altLang="en-US" dirty="0"/>
              <a:t>片</a:t>
            </a:r>
          </a:p>
        </p:txBody>
      </p:sp>
      <p:pic>
        <p:nvPicPr>
          <p:cNvPr id="4" name="內容版面配置區 3">
            <a:hlinkClick r:id="rId2" action="ppaction://hlinkfile"/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4012" t="11066" r="13089" b="8551"/>
          <a:stretch/>
        </p:blipFill>
        <p:spPr>
          <a:xfrm>
            <a:off x="4906800" y="2812928"/>
            <a:ext cx="3780000" cy="23445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圖片 5" descr="景氣">
            <a:hlinkClick r:id="rId4" action="ppaction://hlinkfile"/>
          </p:cNvPr>
          <p:cNvPicPr preferRelativeResize="0">
            <a:picLocks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13" t="23414" r="68900" b="58395"/>
          <a:stretch/>
        </p:blipFill>
        <p:spPr>
          <a:xfrm>
            <a:off x="539552" y="2812928"/>
            <a:ext cx="3780000" cy="23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752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2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zh-TW" altLang="en-US" sz="4400" smtClean="0"/>
              <a:t>經濟成長率大都維持在</a:t>
            </a:r>
            <a:r>
              <a:rPr lang="en-US" altLang="zh-TW" sz="4400" smtClean="0">
                <a:latin typeface="Times New Roman" pitchFamily="18" charset="0"/>
                <a:cs typeface="Times New Roman" pitchFamily="18" charset="0"/>
              </a:rPr>
              <a:t>3%-6%</a:t>
            </a:r>
            <a:endParaRPr lang="zh-TW" altLang="en-US" sz="440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Object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4015751"/>
              </p:ext>
            </p:extLst>
          </p:nvPr>
        </p:nvGraphicFramePr>
        <p:xfrm>
          <a:off x="468313" y="1916113"/>
          <a:ext cx="8229600" cy="4389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7421" name="文字方塊 2"/>
          <p:cNvSpPr txBox="1">
            <a:spLocks noChangeArrowheads="1"/>
          </p:cNvSpPr>
          <p:nvPr/>
        </p:nvSpPr>
        <p:spPr bwMode="auto">
          <a:xfrm>
            <a:off x="1116013" y="2420938"/>
            <a:ext cx="18716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en-US" sz="2400" dirty="0">
                <a:solidFill>
                  <a:srgbClr val="FF0000"/>
                </a:solidFill>
                <a:latin typeface="Constantia" pitchFamily="18" charset="0"/>
              </a:rPr>
              <a:t>單位 </a:t>
            </a:r>
            <a:r>
              <a:rPr kumimoji="0" lang="en-US" altLang="zh-TW" sz="2400" dirty="0">
                <a:solidFill>
                  <a:srgbClr val="FF0000"/>
                </a:solidFill>
                <a:latin typeface="Constantia" pitchFamily="18" charset="0"/>
              </a:rPr>
              <a:t>: %</a:t>
            </a:r>
            <a:endParaRPr kumimoji="0" lang="zh-TW" altLang="en-US" sz="2400" dirty="0">
              <a:solidFill>
                <a:srgbClr val="FF0000"/>
              </a:solidFill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5276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507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445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zh-TW" dirty="0" smtClean="0"/>
              <a:t>GDP</a:t>
            </a:r>
            <a:r>
              <a:rPr lang="zh-TW" altLang="en-US" dirty="0" smtClean="0"/>
              <a:t>十年間成長</a:t>
            </a:r>
            <a:r>
              <a:rPr lang="en-US" altLang="zh-TW" dirty="0" smtClean="0"/>
              <a:t>36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.9%</a:t>
            </a:r>
            <a:endParaRPr lang="zh-TW" alt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8443" name="Object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9943919"/>
              </p:ext>
            </p:extLst>
          </p:nvPr>
        </p:nvGraphicFramePr>
        <p:xfrm>
          <a:off x="590550" y="1931988"/>
          <a:ext cx="7961313" cy="4395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工作表" r:id="rId3" imgW="7969282" imgH="4400640" progId="Excel.Sheet.8">
                  <p:embed/>
                </p:oleObj>
              </mc:Choice>
              <mc:Fallback>
                <p:oleObj name="工作表" r:id="rId3" imgW="7969282" imgH="4400640" progId="Excel.Shee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0550" y="1931988"/>
                        <a:ext cx="7961313" cy="4395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04495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438</Words>
  <Application>Microsoft Office PowerPoint</Application>
  <PresentationFormat>如螢幕大小 (4:3)</PresentationFormat>
  <Paragraphs>69</Paragraphs>
  <Slides>25</Slides>
  <Notes>0</Notes>
  <HiddenSlides>0</HiddenSlides>
  <MMClips>0</MMClips>
  <ScaleCrop>false</ScaleCrop>
  <HeadingPairs>
    <vt:vector size="6" baseType="variant"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25</vt:i4>
      </vt:variant>
    </vt:vector>
  </HeadingPairs>
  <TitlesOfParts>
    <vt:vector size="27" baseType="lpstr">
      <vt:lpstr>Office 佈景主題</vt:lpstr>
      <vt:lpstr>工作表</vt:lpstr>
      <vt:lpstr>台灣勞動情勢現況</vt:lpstr>
      <vt:lpstr>大綱</vt:lpstr>
      <vt:lpstr>台灣重要勞動指標介紹 </vt:lpstr>
      <vt:lpstr>PowerPoint 簡報</vt:lpstr>
      <vt:lpstr>PowerPoint 簡報</vt:lpstr>
      <vt:lpstr>先來看二段影片</vt:lpstr>
      <vt:lpstr>經濟成長率大都維持在3%-6%</vt:lpstr>
      <vt:lpstr>PowerPoint 簡報</vt:lpstr>
      <vt:lpstr>GDP十年間成長36.9%</vt:lpstr>
      <vt:lpstr>勞動者分配到的GDP越來越少</vt:lpstr>
      <vt:lpstr>從1989年起服務業產值超越工業</vt:lpstr>
      <vt:lpstr>台灣經濟情勢概況小結</vt:lpstr>
      <vt:lpstr>PowerPoint 簡報</vt:lpstr>
      <vt:lpstr>PowerPoint 簡報</vt:lpstr>
      <vt:lpstr>先來看幾段影片</vt:lpstr>
      <vt:lpstr>勞動人口十年間成長11.2%</vt:lpstr>
      <vt:lpstr>總勞動參與率十年間增加1.32% 男性下降；女性上升</vt:lpstr>
      <vt:lpstr>就業人口以服務業為主</vt:lpstr>
      <vt:lpstr>工業及服務業就業人口(單位：千人)</vt:lpstr>
      <vt:lpstr>103年各業受雇者人數(單位：千人)</vt:lpstr>
      <vt:lpstr>103年各業受雇者人數(單位：千人)</vt:lpstr>
      <vt:lpstr>非典勞動力占勞動力比例約在6%-7%</vt:lpstr>
      <vt:lpstr>外籍勞工人數增加68.5%</vt:lpstr>
      <vt:lpstr>台灣人力資源概況小結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台灣勞動情勢現況</dc:title>
  <dc:creator>stc</dc:creator>
  <cp:lastModifiedBy>stc</cp:lastModifiedBy>
  <cp:revision>1</cp:revision>
  <dcterms:created xsi:type="dcterms:W3CDTF">2015-08-06T06:04:28Z</dcterms:created>
  <dcterms:modified xsi:type="dcterms:W3CDTF">2015-08-06T06:06:19Z</dcterms:modified>
</cp:coreProperties>
</file>